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onstantia" pitchFamily="18" charset="0"/>
        <a:ea typeface="+mn-ea"/>
        <a:cs typeface="+mn-cs"/>
      </a:defRPr>
    </a:lvl1pPr>
    <a:lvl2pPr marL="457200" algn="l" rtl="0" fontAlgn="base">
      <a:spcBef>
        <a:spcPct val="0"/>
      </a:spcBef>
      <a:spcAft>
        <a:spcPct val="0"/>
      </a:spcAft>
      <a:defRPr kern="1200">
        <a:solidFill>
          <a:schemeClr val="tx1"/>
        </a:solidFill>
        <a:latin typeface="Constantia" pitchFamily="18" charset="0"/>
        <a:ea typeface="+mn-ea"/>
        <a:cs typeface="+mn-cs"/>
      </a:defRPr>
    </a:lvl2pPr>
    <a:lvl3pPr marL="914400" algn="l" rtl="0" fontAlgn="base">
      <a:spcBef>
        <a:spcPct val="0"/>
      </a:spcBef>
      <a:spcAft>
        <a:spcPct val="0"/>
      </a:spcAft>
      <a:defRPr kern="1200">
        <a:solidFill>
          <a:schemeClr val="tx1"/>
        </a:solidFill>
        <a:latin typeface="Constantia" pitchFamily="18" charset="0"/>
        <a:ea typeface="+mn-ea"/>
        <a:cs typeface="+mn-cs"/>
      </a:defRPr>
    </a:lvl3pPr>
    <a:lvl4pPr marL="1371600" algn="l" rtl="0" fontAlgn="base">
      <a:spcBef>
        <a:spcPct val="0"/>
      </a:spcBef>
      <a:spcAft>
        <a:spcPct val="0"/>
      </a:spcAft>
      <a:defRPr kern="1200">
        <a:solidFill>
          <a:schemeClr val="tx1"/>
        </a:solidFill>
        <a:latin typeface="Constantia" pitchFamily="18" charset="0"/>
        <a:ea typeface="+mn-ea"/>
        <a:cs typeface="+mn-cs"/>
      </a:defRPr>
    </a:lvl4pPr>
    <a:lvl5pPr marL="1828800" algn="l" rtl="0" fontAlgn="base">
      <a:spcBef>
        <a:spcPct val="0"/>
      </a:spcBef>
      <a:spcAft>
        <a:spcPct val="0"/>
      </a:spcAft>
      <a:defRPr kern="1200">
        <a:solidFill>
          <a:schemeClr val="tx1"/>
        </a:solidFill>
        <a:latin typeface="Constantia" pitchFamily="18" charset="0"/>
        <a:ea typeface="+mn-ea"/>
        <a:cs typeface="+mn-cs"/>
      </a:defRPr>
    </a:lvl5pPr>
    <a:lvl6pPr marL="2286000" algn="l" defTabSz="914400" rtl="0" eaLnBrk="1" latinLnBrk="0" hangingPunct="1">
      <a:defRPr kern="1200">
        <a:solidFill>
          <a:schemeClr val="tx1"/>
        </a:solidFill>
        <a:latin typeface="Constantia" pitchFamily="18" charset="0"/>
        <a:ea typeface="+mn-ea"/>
        <a:cs typeface="+mn-cs"/>
      </a:defRPr>
    </a:lvl6pPr>
    <a:lvl7pPr marL="2743200" algn="l" defTabSz="914400" rtl="0" eaLnBrk="1" latinLnBrk="0" hangingPunct="1">
      <a:defRPr kern="1200">
        <a:solidFill>
          <a:schemeClr val="tx1"/>
        </a:solidFill>
        <a:latin typeface="Constantia" pitchFamily="18" charset="0"/>
        <a:ea typeface="+mn-ea"/>
        <a:cs typeface="+mn-cs"/>
      </a:defRPr>
    </a:lvl7pPr>
    <a:lvl8pPr marL="3200400" algn="l" defTabSz="914400" rtl="0" eaLnBrk="1" latinLnBrk="0" hangingPunct="1">
      <a:defRPr kern="1200">
        <a:solidFill>
          <a:schemeClr val="tx1"/>
        </a:solidFill>
        <a:latin typeface="Constantia" pitchFamily="18" charset="0"/>
        <a:ea typeface="+mn-ea"/>
        <a:cs typeface="+mn-cs"/>
      </a:defRPr>
    </a:lvl8pPr>
    <a:lvl9pPr marL="3657600" algn="l" defTabSz="914400" rtl="0" eaLnBrk="1" latinLnBrk="0" hangingPunct="1">
      <a:defRPr kern="1200">
        <a:solidFill>
          <a:schemeClr val="tx1"/>
        </a:solidFill>
        <a:latin typeface="Constantia"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44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1050;&#1085;&#1080;&#1075;&#1072;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lrMapOvr bg1="dk1" tx1="lt1" bg2="dk2" tx2="lt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26129705110390611"/>
          <c:y val="3.3303392197621885E-2"/>
          <c:w val="0.73870294889609389"/>
          <c:h val="0.73468154260069352"/>
        </c:manualLayout>
      </c:layout>
      <c:bar3DChart>
        <c:barDir val="col"/>
        <c:grouping val="clustered"/>
        <c:varyColors val="0"/>
        <c:ser>
          <c:idx val="0"/>
          <c:order val="0"/>
          <c:tx>
            <c:strRef>
              <c:f>Лист1!$A$2</c:f>
              <c:strCache>
                <c:ptCount val="1"/>
                <c:pt idx="0">
                  <c:v>Љумњурии Тољикистон</c:v>
                </c:pt>
              </c:strCache>
            </c:strRef>
          </c:tx>
          <c:invertIfNegative val="0"/>
          <c:cat>
            <c:numRef>
              <c:f>Лист1!$B$1:$H$1</c:f>
              <c:numCache>
                <c:formatCode>General</c:formatCode>
                <c:ptCount val="7"/>
                <c:pt idx="0">
                  <c:v>1991</c:v>
                </c:pt>
                <c:pt idx="1">
                  <c:v>2012</c:v>
                </c:pt>
                <c:pt idx="2">
                  <c:v>2013</c:v>
                </c:pt>
                <c:pt idx="3">
                  <c:v>2014</c:v>
                </c:pt>
                <c:pt idx="4">
                  <c:v>2015</c:v>
                </c:pt>
                <c:pt idx="5">
                  <c:v>2016</c:v>
                </c:pt>
                <c:pt idx="6">
                  <c:v>2017</c:v>
                </c:pt>
              </c:numCache>
            </c:numRef>
          </c:cat>
          <c:val>
            <c:numRef>
              <c:f>Лист1!$B$2:$H$2</c:f>
              <c:numCache>
                <c:formatCode>General</c:formatCode>
                <c:ptCount val="7"/>
                <c:pt idx="0">
                  <c:v>1390718</c:v>
                </c:pt>
                <c:pt idx="1">
                  <c:v>2043725</c:v>
                </c:pt>
                <c:pt idx="2">
                  <c:v>2099075</c:v>
                </c:pt>
                <c:pt idx="3">
                  <c:v>2128179</c:v>
                </c:pt>
                <c:pt idx="4">
                  <c:v>2209171</c:v>
                </c:pt>
                <c:pt idx="5">
                  <c:v>2278072</c:v>
                </c:pt>
                <c:pt idx="6">
                  <c:v>2317294</c:v>
                </c:pt>
              </c:numCache>
            </c:numRef>
          </c:val>
        </c:ser>
        <c:ser>
          <c:idx val="1"/>
          <c:order val="1"/>
          <c:tx>
            <c:strRef>
              <c:f>Лист1!$A$3</c:f>
              <c:strCache>
                <c:ptCount val="1"/>
                <c:pt idx="0">
                  <c:v>Корхонањои кишоварзї</c:v>
                </c:pt>
              </c:strCache>
            </c:strRef>
          </c:tx>
          <c:invertIfNegative val="0"/>
          <c:cat>
            <c:numRef>
              <c:f>Лист1!$B$1:$H$1</c:f>
              <c:numCache>
                <c:formatCode>General</c:formatCode>
                <c:ptCount val="7"/>
                <c:pt idx="0">
                  <c:v>1991</c:v>
                </c:pt>
                <c:pt idx="1">
                  <c:v>2012</c:v>
                </c:pt>
                <c:pt idx="2">
                  <c:v>2013</c:v>
                </c:pt>
                <c:pt idx="3">
                  <c:v>2014</c:v>
                </c:pt>
                <c:pt idx="4">
                  <c:v>2015</c:v>
                </c:pt>
                <c:pt idx="5">
                  <c:v>2016</c:v>
                </c:pt>
                <c:pt idx="6">
                  <c:v>2017</c:v>
                </c:pt>
              </c:numCache>
            </c:numRef>
          </c:cat>
          <c:val>
            <c:numRef>
              <c:f>Лист1!$B$3:$H$3</c:f>
              <c:numCache>
                <c:formatCode>General</c:formatCode>
                <c:ptCount val="7"/>
                <c:pt idx="0">
                  <c:v>514966</c:v>
                </c:pt>
                <c:pt idx="1">
                  <c:v>32911</c:v>
                </c:pt>
                <c:pt idx="2">
                  <c:v>30502</c:v>
                </c:pt>
                <c:pt idx="3">
                  <c:v>29674</c:v>
                </c:pt>
                <c:pt idx="4">
                  <c:v>26476</c:v>
                </c:pt>
                <c:pt idx="5">
                  <c:v>24843</c:v>
                </c:pt>
                <c:pt idx="6">
                  <c:v>23708</c:v>
                </c:pt>
              </c:numCache>
            </c:numRef>
          </c:val>
        </c:ser>
        <c:ser>
          <c:idx val="2"/>
          <c:order val="2"/>
          <c:tx>
            <c:strRef>
              <c:f>Лист1!$A$4</c:f>
              <c:strCache>
                <c:ptCount val="1"/>
                <c:pt idx="0">
                  <c:v>Хољагињои дењќонї</c:v>
                </c:pt>
              </c:strCache>
            </c:strRef>
          </c:tx>
          <c:invertIfNegative val="0"/>
          <c:cat>
            <c:numRef>
              <c:f>Лист1!$B$1:$H$1</c:f>
              <c:numCache>
                <c:formatCode>General</c:formatCode>
                <c:ptCount val="7"/>
                <c:pt idx="0">
                  <c:v>1991</c:v>
                </c:pt>
                <c:pt idx="1">
                  <c:v>2012</c:v>
                </c:pt>
                <c:pt idx="2">
                  <c:v>2013</c:v>
                </c:pt>
                <c:pt idx="3">
                  <c:v>2014</c:v>
                </c:pt>
                <c:pt idx="4">
                  <c:v>2015</c:v>
                </c:pt>
                <c:pt idx="5">
                  <c:v>2016</c:v>
                </c:pt>
                <c:pt idx="6">
                  <c:v>2017</c:v>
                </c:pt>
              </c:numCache>
            </c:numRef>
          </c:cat>
          <c:val>
            <c:numRef>
              <c:f>Лист1!$B$4:$H$4</c:f>
              <c:numCache>
                <c:formatCode>General</c:formatCode>
                <c:ptCount val="7"/>
                <c:pt idx="0">
                  <c:v>0</c:v>
                </c:pt>
                <c:pt idx="1">
                  <c:v>124610</c:v>
                </c:pt>
                <c:pt idx="2">
                  <c:v>128460</c:v>
                </c:pt>
                <c:pt idx="3">
                  <c:v>129253</c:v>
                </c:pt>
                <c:pt idx="4">
                  <c:v>133599</c:v>
                </c:pt>
                <c:pt idx="5">
                  <c:v>136156</c:v>
                </c:pt>
                <c:pt idx="6">
                  <c:v>138728</c:v>
                </c:pt>
              </c:numCache>
            </c:numRef>
          </c:val>
        </c:ser>
        <c:ser>
          <c:idx val="3"/>
          <c:order val="3"/>
          <c:tx>
            <c:strRef>
              <c:f>Лист1!$A$5</c:f>
              <c:strCache>
                <c:ptCount val="1"/>
                <c:pt idx="0">
                  <c:v>Хољагињои ањолї</c:v>
                </c:pt>
              </c:strCache>
            </c:strRef>
          </c:tx>
          <c:invertIfNegative val="0"/>
          <c:cat>
            <c:numRef>
              <c:f>Лист1!$B$1:$H$1</c:f>
              <c:numCache>
                <c:formatCode>General</c:formatCode>
                <c:ptCount val="7"/>
                <c:pt idx="0">
                  <c:v>1991</c:v>
                </c:pt>
                <c:pt idx="1">
                  <c:v>2012</c:v>
                </c:pt>
                <c:pt idx="2">
                  <c:v>2013</c:v>
                </c:pt>
                <c:pt idx="3">
                  <c:v>2014</c:v>
                </c:pt>
                <c:pt idx="4">
                  <c:v>2015</c:v>
                </c:pt>
                <c:pt idx="5">
                  <c:v>2016</c:v>
                </c:pt>
                <c:pt idx="6">
                  <c:v>2017</c:v>
                </c:pt>
              </c:numCache>
            </c:numRef>
          </c:cat>
          <c:val>
            <c:numRef>
              <c:f>Лист1!$B$5:$H$5</c:f>
              <c:numCache>
                <c:formatCode>General</c:formatCode>
                <c:ptCount val="7"/>
                <c:pt idx="0">
                  <c:v>875752</c:v>
                </c:pt>
                <c:pt idx="1">
                  <c:v>1886204</c:v>
                </c:pt>
                <c:pt idx="2">
                  <c:v>1940113</c:v>
                </c:pt>
                <c:pt idx="3">
                  <c:v>1969252</c:v>
                </c:pt>
                <c:pt idx="4">
                  <c:v>2049096</c:v>
                </c:pt>
                <c:pt idx="5">
                  <c:v>2117073</c:v>
                </c:pt>
                <c:pt idx="6">
                  <c:v>2154858</c:v>
                </c:pt>
              </c:numCache>
            </c:numRef>
          </c:val>
        </c:ser>
        <c:dLbls>
          <c:showLegendKey val="0"/>
          <c:showVal val="0"/>
          <c:showCatName val="0"/>
          <c:showSerName val="0"/>
          <c:showPercent val="0"/>
          <c:showBubbleSize val="0"/>
        </c:dLbls>
        <c:gapWidth val="150"/>
        <c:shape val="box"/>
        <c:axId val="-983260768"/>
        <c:axId val="-983259680"/>
        <c:axId val="0"/>
      </c:bar3DChart>
      <c:catAx>
        <c:axId val="-983260768"/>
        <c:scaling>
          <c:orientation val="minMax"/>
        </c:scaling>
        <c:delete val="0"/>
        <c:axPos val="b"/>
        <c:numFmt formatCode="General" sourceLinked="1"/>
        <c:majorTickMark val="none"/>
        <c:minorTickMark val="none"/>
        <c:tickLblPos val="nextTo"/>
        <c:crossAx val="-983259680"/>
        <c:crosses val="autoZero"/>
        <c:auto val="1"/>
        <c:lblAlgn val="ctr"/>
        <c:lblOffset val="100"/>
        <c:noMultiLvlLbl val="0"/>
      </c:catAx>
      <c:valAx>
        <c:axId val="-983259680"/>
        <c:scaling>
          <c:orientation val="minMax"/>
        </c:scaling>
        <c:delete val="0"/>
        <c:axPos val="l"/>
        <c:majorGridlines/>
        <c:numFmt formatCode="General" sourceLinked="1"/>
        <c:majorTickMark val="none"/>
        <c:minorTickMark val="none"/>
        <c:tickLblPos val="nextTo"/>
        <c:crossAx val="-983260768"/>
        <c:crosses val="autoZero"/>
        <c:crossBetween val="between"/>
      </c:valAx>
      <c:dTable>
        <c:showHorzBorder val="1"/>
        <c:showVertBorder val="1"/>
        <c:showOutline val="1"/>
        <c:showKeys val="1"/>
        <c:txPr>
          <a:bodyPr/>
          <a:lstStyle/>
          <a:p>
            <a:pPr rtl="0">
              <a:defRPr>
                <a:latin typeface="Times New Roman Tj" pitchFamily="18" charset="-52"/>
              </a:defRPr>
            </a:pPr>
            <a:endParaRPr lang="ru-RU"/>
          </a:p>
        </c:txPr>
      </c:dTable>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stacked"/>
        <c:varyColors val="0"/>
        <c:ser>
          <c:idx val="0"/>
          <c:order val="0"/>
          <c:invertIfNegative val="0"/>
          <c:cat>
            <c:strRef>
              <c:f>Лист1!$A$1:$A$6</c:f>
              <c:strCache>
                <c:ptCount val="6"/>
                <c:pt idx="0">
                  <c:v>Равѓани чорво (маска)</c:v>
                </c:pt>
                <c:pt idx="1">
                  <c:v>Панирњои равѓанин</c:v>
                </c:pt>
                <c:pt idx="2">
                  <c:v>Маргарин</c:v>
                </c:pt>
                <c:pt idx="3">
                  <c:v>Майонез</c:v>
                </c:pt>
                <c:pt idx="4">
                  <c:v>Мањсулоти шири холис</c:v>
                </c:pt>
                <c:pt idx="5">
                  <c:v>Яхмос</c:v>
                </c:pt>
              </c:strCache>
            </c:strRef>
          </c:cat>
          <c:val>
            <c:numRef>
              <c:f>Лист1!$B$1:$B$6</c:f>
              <c:numCache>
                <c:formatCode>General</c:formatCode>
                <c:ptCount val="6"/>
                <c:pt idx="0">
                  <c:v>7</c:v>
                </c:pt>
                <c:pt idx="1">
                  <c:v>50.8</c:v>
                </c:pt>
                <c:pt idx="2">
                  <c:v>61</c:v>
                </c:pt>
                <c:pt idx="3">
                  <c:v>45</c:v>
                </c:pt>
                <c:pt idx="4">
                  <c:v>57.2</c:v>
                </c:pt>
                <c:pt idx="5">
                  <c:v>93</c:v>
                </c:pt>
              </c:numCache>
            </c:numRef>
          </c:val>
        </c:ser>
        <c:dLbls>
          <c:showLegendKey val="0"/>
          <c:showVal val="0"/>
          <c:showCatName val="0"/>
          <c:showSerName val="0"/>
          <c:showPercent val="0"/>
          <c:showBubbleSize val="0"/>
        </c:dLbls>
        <c:gapWidth val="75"/>
        <c:overlap val="100"/>
        <c:axId val="-934489504"/>
        <c:axId val="-1192532864"/>
      </c:barChart>
      <c:valAx>
        <c:axId val="-1192532864"/>
        <c:scaling>
          <c:orientation val="minMax"/>
        </c:scaling>
        <c:delete val="0"/>
        <c:axPos val="b"/>
        <c:majorGridlines/>
        <c:minorGridlines/>
        <c:numFmt formatCode="General" sourceLinked="1"/>
        <c:majorTickMark val="out"/>
        <c:minorTickMark val="none"/>
        <c:tickLblPos val="nextTo"/>
        <c:crossAx val="-934489504"/>
        <c:crosses val="autoZero"/>
        <c:crossBetween val="between"/>
      </c:valAx>
      <c:catAx>
        <c:axId val="-934489504"/>
        <c:scaling>
          <c:orientation val="minMax"/>
        </c:scaling>
        <c:delete val="0"/>
        <c:axPos val="l"/>
        <c:numFmt formatCode="General" sourceLinked="0"/>
        <c:majorTickMark val="none"/>
        <c:minorTickMark val="none"/>
        <c:tickLblPos val="nextTo"/>
        <c:txPr>
          <a:bodyPr/>
          <a:lstStyle/>
          <a:p>
            <a:pPr>
              <a:defRPr>
                <a:latin typeface="Times New Roman Tj" pitchFamily="18" charset="-52"/>
              </a:defRPr>
            </a:pPr>
            <a:endParaRPr lang="ru-RU"/>
          </a:p>
        </c:txPr>
        <c:crossAx val="-1192532864"/>
        <c:crosses val="autoZero"/>
        <c:auto val="1"/>
        <c:lblAlgn val="ctr"/>
        <c:lblOffset val="100"/>
        <c:noMultiLvlLbl val="0"/>
      </c:cat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D1A21A7D-5435-4751-890D-B7A5B0C4D64C}" type="datetimeFigureOut">
              <a:rPr lang="ru-RU"/>
              <a:pPr>
                <a:defRPr/>
              </a:pPr>
              <a:t>03.12.2018</a:t>
            </a:fld>
            <a:endParaRPr lang="ru-RU"/>
          </a:p>
        </p:txBody>
      </p:sp>
      <p:sp>
        <p:nvSpPr>
          <p:cNvPr id="8" name="Номер слайда 15"/>
          <p:cNvSpPr>
            <a:spLocks noGrp="1"/>
          </p:cNvSpPr>
          <p:nvPr>
            <p:ph type="sldNum" sz="quarter" idx="11"/>
          </p:nvPr>
        </p:nvSpPr>
        <p:spPr/>
        <p:txBody>
          <a:bodyPr/>
          <a:lstStyle>
            <a:lvl1pPr>
              <a:defRPr/>
            </a:lvl1pPr>
          </a:lstStyle>
          <a:p>
            <a:pPr>
              <a:defRPr/>
            </a:pPr>
            <a:fld id="{38E07296-4CFD-4916-94B1-3A5C4936D53A}"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2062573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B86DA637-ECF5-44E7-A692-0562347B394E}" type="datetimeFigureOut">
              <a:rPr lang="ru-RU"/>
              <a:pPr>
                <a:defRPr/>
              </a:pPr>
              <a:t>03.12.2018</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F59D21DB-D31D-4952-9BFC-9B306056512C}" type="slidenum">
              <a:rPr lang="ru-RU"/>
              <a:pPr>
                <a:defRPr/>
              </a:pPr>
              <a:t>‹#›</a:t>
            </a:fld>
            <a:endParaRPr lang="ru-RU"/>
          </a:p>
        </p:txBody>
      </p:sp>
    </p:spTree>
    <p:extLst>
      <p:ext uri="{BB962C8B-B14F-4D97-AF65-F5344CB8AC3E}">
        <p14:creationId xmlns:p14="http://schemas.microsoft.com/office/powerpoint/2010/main" val="3001080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96A898FD-1BDC-4E33-A2AE-C302DA9CC512}" type="datetimeFigureOut">
              <a:rPr lang="ru-RU"/>
              <a:pPr>
                <a:defRPr/>
              </a:pPr>
              <a:t>03.12.2018</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0BE9744E-F668-4083-950A-D98A28F188C6}" type="slidenum">
              <a:rPr lang="ru-RU"/>
              <a:pPr>
                <a:defRPr/>
              </a:pPr>
              <a:t>‹#›</a:t>
            </a:fld>
            <a:endParaRPr lang="ru-RU"/>
          </a:p>
        </p:txBody>
      </p:sp>
    </p:spTree>
    <p:extLst>
      <p:ext uri="{BB962C8B-B14F-4D97-AF65-F5344CB8AC3E}">
        <p14:creationId xmlns:p14="http://schemas.microsoft.com/office/powerpoint/2010/main" val="1720426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DEED1ECF-7CB1-464A-9B7D-D8190522DCD5}" type="datetimeFigureOut">
              <a:rPr lang="ru-RU"/>
              <a:pPr>
                <a:defRPr/>
              </a:pPr>
              <a:t>03.12.2018</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5D92D025-435A-4407-AEE5-35E5A6FA8C97}" type="slidenum">
              <a:rPr lang="ru-RU"/>
              <a:pPr>
                <a:defRPr/>
              </a:pPr>
              <a:t>‹#›</a:t>
            </a:fld>
            <a:endParaRPr lang="ru-RU"/>
          </a:p>
        </p:txBody>
      </p:sp>
    </p:spTree>
    <p:extLst>
      <p:ext uri="{BB962C8B-B14F-4D97-AF65-F5344CB8AC3E}">
        <p14:creationId xmlns:p14="http://schemas.microsoft.com/office/powerpoint/2010/main" val="346864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2F52C65-4D3A-44FC-89FC-69E7059E21DB}" type="datetimeFigureOut">
              <a:rPr lang="ru-RU"/>
              <a:pPr>
                <a:defRPr/>
              </a:pPr>
              <a:t>03.12.2018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EBC2DEB-9C61-4869-9E2A-A6D86FDAA21E}" type="slidenum">
              <a:rPr lang="ru-RU"/>
              <a:pPr>
                <a:defRPr/>
              </a:pPr>
              <a:t>‹#›</a:t>
            </a:fld>
            <a:endParaRPr lang="ru-RU"/>
          </a:p>
        </p:txBody>
      </p:sp>
    </p:spTree>
    <p:extLst>
      <p:ext uri="{BB962C8B-B14F-4D97-AF65-F5344CB8AC3E}">
        <p14:creationId xmlns:p14="http://schemas.microsoft.com/office/powerpoint/2010/main" val="314866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Объект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CF770FE9-EDB1-4972-A5F7-27A2641F30CF}" type="datetimeFigureOut">
              <a:rPr lang="ru-RU"/>
              <a:pPr>
                <a:defRPr/>
              </a:pPr>
              <a:t>03.12.2018</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3D83954C-293B-4F53-B16E-3E369A80EAE1}" type="slidenum">
              <a:rPr lang="ru-RU"/>
              <a:pPr>
                <a:defRPr/>
              </a:pPr>
              <a:t>‹#›</a:t>
            </a:fld>
            <a:endParaRPr lang="ru-RU"/>
          </a:p>
        </p:txBody>
      </p:sp>
    </p:spTree>
    <p:extLst>
      <p:ext uri="{BB962C8B-B14F-4D97-AF65-F5344CB8AC3E}">
        <p14:creationId xmlns:p14="http://schemas.microsoft.com/office/powerpoint/2010/main" val="230460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Объект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93F346A4-3ACD-4B00-94DD-9487AAEBBFC8}"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0257015D-6344-4684-8314-8BD2BD23FA62}" type="datetimeFigureOut">
              <a:rPr lang="ru-RU"/>
              <a:pPr>
                <a:defRPr/>
              </a:pPr>
              <a:t>03.12.2018</a:t>
            </a:fld>
            <a:endParaRPr lang="ru-RU"/>
          </a:p>
        </p:txBody>
      </p:sp>
    </p:spTree>
    <p:extLst>
      <p:ext uri="{BB962C8B-B14F-4D97-AF65-F5344CB8AC3E}">
        <p14:creationId xmlns:p14="http://schemas.microsoft.com/office/powerpoint/2010/main" val="116391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236CC754-0C3A-4E47-BD0C-03A96E77AC72}" type="datetimeFigureOut">
              <a:rPr lang="ru-RU"/>
              <a:pPr>
                <a:defRPr/>
              </a:pPr>
              <a:t>03.12.2018</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F74F9F59-93E9-4406-8EB8-EE56FBDFFD51}" type="slidenum">
              <a:rPr lang="ru-RU"/>
              <a:pPr>
                <a:defRPr/>
              </a:pPr>
              <a:t>‹#›</a:t>
            </a:fld>
            <a:endParaRPr lang="ru-RU"/>
          </a:p>
        </p:txBody>
      </p:sp>
    </p:spTree>
    <p:extLst>
      <p:ext uri="{BB962C8B-B14F-4D97-AF65-F5344CB8AC3E}">
        <p14:creationId xmlns:p14="http://schemas.microsoft.com/office/powerpoint/2010/main" val="1667317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1BFAFEE9-4B2F-4195-BEC9-30EDABF8631E}" type="datetimeFigureOut">
              <a:rPr lang="ru-RU"/>
              <a:pPr>
                <a:defRPr/>
              </a:pPr>
              <a:t>03.12.2018</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E4C63508-7A52-42EC-B990-52ED950D9DF2}" type="slidenum">
              <a:rPr lang="ru-RU"/>
              <a:pPr>
                <a:defRPr/>
              </a:pPr>
              <a:t>‹#›</a:t>
            </a:fld>
            <a:endParaRPr lang="ru-RU"/>
          </a:p>
        </p:txBody>
      </p:sp>
    </p:spTree>
    <p:extLst>
      <p:ext uri="{BB962C8B-B14F-4D97-AF65-F5344CB8AC3E}">
        <p14:creationId xmlns:p14="http://schemas.microsoft.com/office/powerpoint/2010/main" val="144855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0AD5BCFF-16FE-4485-96BF-96F797858D29}" type="datetimeFigureOut">
              <a:rPr lang="ru-RU"/>
              <a:pPr>
                <a:defRPr/>
              </a:pPr>
              <a:t>03.12.2018</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1815B4D0-64B5-46CD-83EB-D95C1ADA593B}" type="slidenum">
              <a:rPr lang="ru-RU"/>
              <a:pPr>
                <a:defRPr/>
              </a:pPr>
              <a:t>‹#›</a:t>
            </a:fld>
            <a:endParaRPr lang="ru-RU"/>
          </a:p>
        </p:txBody>
      </p:sp>
    </p:spTree>
    <p:extLst>
      <p:ext uri="{BB962C8B-B14F-4D97-AF65-F5344CB8AC3E}">
        <p14:creationId xmlns:p14="http://schemas.microsoft.com/office/powerpoint/2010/main" val="58469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fld id="{2A7ADC4C-F733-4C88-B804-EF4FC6986988}" type="datetimeFigureOut">
              <a:rPr lang="ru-RU"/>
              <a:pPr>
                <a:defRPr/>
              </a:pPr>
              <a:t>03.12.2018</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EC3DA2D0-0F42-43F6-8E1F-F0560E6745B5}" type="slidenum">
              <a:rPr lang="ru-RU"/>
              <a:pPr>
                <a:defRPr/>
              </a:pPr>
              <a:t>‹#›</a:t>
            </a:fld>
            <a:endParaRPr lang="ru-RU"/>
          </a:p>
        </p:txBody>
      </p:sp>
    </p:spTree>
    <p:extLst>
      <p:ext uri="{BB962C8B-B14F-4D97-AF65-F5344CB8AC3E}">
        <p14:creationId xmlns:p14="http://schemas.microsoft.com/office/powerpoint/2010/main" val="390974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DECF10F6-F825-4489-BF21-8A6AE2ED62F7}" type="datetimeFigureOut">
              <a:rPr lang="ru-RU"/>
              <a:pPr>
                <a:defRPr/>
              </a:pPr>
              <a:t>03.12.2018</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FF902F8D-BF11-43CF-AA96-6B4A18ACB64E}"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699" r:id="rId1"/>
    <p:sldLayoutId id="2147483691" r:id="rId2"/>
    <p:sldLayoutId id="2147483700" r:id="rId3"/>
    <p:sldLayoutId id="2147483692" r:id="rId4"/>
    <p:sldLayoutId id="2147483701"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74675" y="2708275"/>
            <a:ext cx="8305800" cy="2206625"/>
          </a:xfrm>
        </p:spPr>
        <p:txBody>
          <a:bodyPr/>
          <a:lstStyle/>
          <a:p>
            <a:pPr eaLnBrk="1" fontAlgn="auto" hangingPunct="1">
              <a:spcAft>
                <a:spcPts val="0"/>
              </a:spcAft>
              <a:buFont typeface="Wingdings 2"/>
              <a:buNone/>
              <a:defRPr/>
            </a:pPr>
            <a:r>
              <a:rPr lang="ru-RU" sz="2400" dirty="0" err="1" smtClean="0">
                <a:latin typeface="Times New Roman Tj"/>
                <a:ea typeface="Calibri"/>
                <a:cs typeface="Times New Roman"/>
              </a:rPr>
              <a:t>Таҳлили</a:t>
            </a:r>
            <a:r>
              <a:rPr lang="ru-RU" sz="2400" dirty="0" smtClean="0">
                <a:latin typeface="Times New Roman Tj"/>
                <a:ea typeface="Calibri"/>
                <a:cs typeface="Times New Roman"/>
              </a:rPr>
              <a:t> </a:t>
            </a:r>
            <a:r>
              <a:rPr lang="ru-RU" sz="2400" dirty="0" err="1">
                <a:latin typeface="Times New Roman Tj"/>
                <a:ea typeface="Calibri"/>
                <a:cs typeface="Times New Roman"/>
              </a:rPr>
              <a:t>самаранокии</a:t>
            </a:r>
            <a:r>
              <a:rPr lang="ru-RU" sz="2400" dirty="0">
                <a:latin typeface="Times New Roman Tj"/>
                <a:ea typeface="Calibri"/>
                <a:cs typeface="Times New Roman"/>
              </a:rPr>
              <a:t> </a:t>
            </a:r>
            <a:r>
              <a:rPr lang="ru-RU" sz="2400" dirty="0" err="1" smtClean="0">
                <a:latin typeface="Times New Roman Tj"/>
                <a:ea typeface="Calibri"/>
                <a:cs typeface="Times New Roman"/>
              </a:rPr>
              <a:t>иқтисодии</a:t>
            </a:r>
            <a:r>
              <a:rPr lang="ru-RU" sz="2400" dirty="0" smtClean="0">
                <a:latin typeface="Times New Roman Tj"/>
                <a:ea typeface="Calibri"/>
                <a:cs typeface="Times New Roman"/>
              </a:rPr>
              <a:t> </a:t>
            </a:r>
            <a:r>
              <a:rPr lang="ru-RU" sz="2400" dirty="0" err="1" smtClean="0">
                <a:latin typeface="Times New Roman Tj"/>
                <a:ea typeface="Calibri"/>
                <a:cs typeface="Times New Roman"/>
              </a:rPr>
              <a:t>маҳсулоти</a:t>
            </a:r>
            <a:r>
              <a:rPr lang="ru-RU" sz="2400" dirty="0" smtClean="0">
                <a:latin typeface="Times New Roman Tj"/>
                <a:ea typeface="Calibri"/>
                <a:cs typeface="Times New Roman"/>
              </a:rPr>
              <a:t> </a:t>
            </a:r>
            <a:r>
              <a:rPr lang="ru-RU" sz="2400" dirty="0" err="1">
                <a:latin typeface="Times New Roman Tj"/>
                <a:ea typeface="Calibri"/>
                <a:cs typeface="Times New Roman"/>
              </a:rPr>
              <a:t>ширии</a:t>
            </a:r>
            <a:r>
              <a:rPr lang="ru-RU" sz="2400" dirty="0">
                <a:latin typeface="Times New Roman Tj"/>
                <a:ea typeface="Calibri"/>
                <a:cs typeface="Times New Roman"/>
              </a:rPr>
              <a:t> </a:t>
            </a:r>
            <a:r>
              <a:rPr lang="ru-RU" sz="2400" dirty="0" err="1">
                <a:latin typeface="Times New Roman Tj"/>
                <a:ea typeface="Calibri"/>
                <a:cs typeface="Times New Roman"/>
              </a:rPr>
              <a:t>воридотивазкунанда</a:t>
            </a:r>
            <a:endParaRPr lang="ru-RU" dirty="0"/>
          </a:p>
        </p:txBody>
      </p:sp>
      <p:sp>
        <p:nvSpPr>
          <p:cNvPr id="2" name="Заголовок 1"/>
          <p:cNvSpPr>
            <a:spLocks noGrp="1"/>
          </p:cNvSpPr>
          <p:nvPr>
            <p:ph type="ctrTitle"/>
          </p:nvPr>
        </p:nvSpPr>
        <p:spPr>
          <a:xfrm>
            <a:off x="838200" y="260648"/>
            <a:ext cx="8305800" cy="1656184"/>
          </a:xfrm>
        </p:spPr>
        <p:txBody>
          <a:bodyPr/>
          <a:lstStyle/>
          <a:p>
            <a:pPr eaLnBrk="1" fontAlgn="auto" hangingPunct="1">
              <a:spcAft>
                <a:spcPts val="0"/>
              </a:spcAft>
              <a:defRPr/>
            </a:pPr>
            <a:r>
              <a:rPr lang="ru-RU" sz="3600" b="1" dirty="0" err="1">
                <a:effectLst/>
                <a:latin typeface="Times New Roman Tj" pitchFamily="18" charset="-52"/>
              </a:rPr>
              <a:t>Академияи</a:t>
            </a:r>
            <a:r>
              <a:rPr lang="ru-RU" sz="3600" b="1" dirty="0">
                <a:effectLst/>
                <a:latin typeface="Times New Roman Tj" pitchFamily="18" charset="-52"/>
              </a:rPr>
              <a:t> </a:t>
            </a:r>
            <a:r>
              <a:rPr lang="ru-RU" sz="3600" b="1" dirty="0" err="1" smtClean="0">
                <a:effectLst/>
                <a:latin typeface="Times New Roman Tj" pitchFamily="18" charset="-52"/>
              </a:rPr>
              <a:t>илмҳои</a:t>
            </a:r>
            <a:r>
              <a:rPr lang="ru-RU" sz="3600" b="1" dirty="0" smtClean="0">
                <a:effectLst/>
                <a:latin typeface="Times New Roman Tj" pitchFamily="18" charset="-52"/>
              </a:rPr>
              <a:t> </a:t>
            </a:r>
            <a:r>
              <a:rPr lang="ru-RU" sz="3600" b="1" dirty="0" err="1">
                <a:effectLst/>
                <a:latin typeface="Times New Roman Tj" pitchFamily="18" charset="-52"/>
              </a:rPr>
              <a:t>кишоварзии</a:t>
            </a:r>
            <a:r>
              <a:rPr lang="ru-RU" sz="3600" b="1" dirty="0">
                <a:effectLst/>
                <a:latin typeface="Times New Roman Tj" pitchFamily="18" charset="-52"/>
              </a:rPr>
              <a:t> </a:t>
            </a:r>
            <a:r>
              <a:rPr lang="ru-RU" sz="3600" b="1" dirty="0" smtClean="0">
                <a:effectLst/>
                <a:latin typeface="Times New Roman Tj" pitchFamily="18" charset="-52"/>
              </a:rPr>
              <a:t>То</a:t>
            </a:r>
            <a:r>
              <a:rPr lang="tg-Cyrl-TJ" sz="3600" b="1" dirty="0">
                <a:effectLst/>
                <a:latin typeface="Times New Roman Tj" pitchFamily="18" charset="-52"/>
              </a:rPr>
              <a:t>ҷ</a:t>
            </a:r>
            <a:r>
              <a:rPr lang="ru-RU" sz="3600" b="1" dirty="0" err="1" smtClean="0">
                <a:effectLst/>
                <a:latin typeface="Times New Roman Tj" pitchFamily="18" charset="-52"/>
              </a:rPr>
              <a:t>икистон</a:t>
            </a:r>
            <a:r>
              <a:rPr lang="ru-RU" sz="3600" b="1" dirty="0">
                <a:effectLst/>
                <a:latin typeface="Times New Roman Tj" pitchFamily="18" charset="-52"/>
              </a:rPr>
              <a:t/>
            </a:r>
            <a:br>
              <a:rPr lang="ru-RU" sz="3600" b="1" dirty="0">
                <a:effectLst/>
                <a:latin typeface="Times New Roman Tj" pitchFamily="18" charset="-52"/>
              </a:rPr>
            </a:br>
            <a:r>
              <a:rPr lang="ru-RU" sz="3600" b="1" dirty="0" err="1">
                <a:effectLst/>
                <a:latin typeface="Times New Roman Tj" pitchFamily="18" charset="-52"/>
              </a:rPr>
              <a:t>Институти</a:t>
            </a:r>
            <a:r>
              <a:rPr lang="ru-RU" sz="3600" b="1" dirty="0">
                <a:effectLst/>
                <a:latin typeface="Times New Roman Tj" pitchFamily="18" charset="-52"/>
              </a:rPr>
              <a:t> </a:t>
            </a:r>
            <a:r>
              <a:rPr lang="ru-RU" sz="3600" b="1" dirty="0" err="1" smtClean="0">
                <a:effectLst/>
                <a:latin typeface="Times New Roman Tj" pitchFamily="18" charset="-52"/>
              </a:rPr>
              <a:t>иқтисодиёти</a:t>
            </a:r>
            <a:r>
              <a:rPr lang="ru-RU" sz="3600" b="1" dirty="0" smtClean="0">
                <a:effectLst/>
                <a:latin typeface="Times New Roman Tj" pitchFamily="18" charset="-52"/>
              </a:rPr>
              <a:t> </a:t>
            </a:r>
            <a:r>
              <a:rPr lang="ru-RU" sz="3600" b="1" dirty="0" err="1" smtClean="0">
                <a:effectLst/>
                <a:latin typeface="Times New Roman Tj" pitchFamily="18" charset="-52"/>
              </a:rPr>
              <a:t>кишоварзи</a:t>
            </a:r>
            <a:endParaRPr lang="ru-RU" sz="3600" dirty="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1762125"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Прямоугольник 3"/>
          <p:cNvSpPr>
            <a:spLocks noChangeArrowheads="1"/>
          </p:cNvSpPr>
          <p:nvPr/>
        </p:nvSpPr>
        <p:spPr bwMode="auto">
          <a:xfrm>
            <a:off x="3276600" y="4652963"/>
            <a:ext cx="26146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15000"/>
              </a:lnSpc>
            </a:pPr>
            <a:r>
              <a:rPr lang="ru-RU" sz="2000">
                <a:solidFill>
                  <a:srgbClr val="FFFFFF"/>
                </a:solidFill>
                <a:latin typeface="Times New Roman Tj" pitchFamily="18" charset="-52"/>
                <a:cs typeface="Times New Roman" pitchFamily="18" charset="0"/>
              </a:rPr>
              <a:t>Файзов Неъматулло </a:t>
            </a:r>
          </a:p>
        </p:txBody>
      </p:sp>
      <p:sp>
        <p:nvSpPr>
          <p:cNvPr id="5126" name="Прямоугольник 4"/>
          <p:cNvSpPr>
            <a:spLocks noChangeArrowheads="1"/>
          </p:cNvSpPr>
          <p:nvPr/>
        </p:nvSpPr>
        <p:spPr bwMode="auto">
          <a:xfrm>
            <a:off x="3692525" y="6021388"/>
            <a:ext cx="1731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solidFill>
                  <a:srgbClr val="FFFFFF"/>
                </a:solidFill>
                <a:latin typeface="Times New Roman Tj" pitchFamily="18" charset="-52"/>
              </a:rPr>
              <a:t>Душанбе -2018</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88640"/>
            <a:ext cx="8640960" cy="6336704"/>
          </a:xfrm>
        </p:spPr>
        <p:txBody>
          <a:bodyPr/>
          <a:lstStyle/>
          <a:p>
            <a:pPr lvl="0"/>
            <a:r>
              <a:rPr lang="tg-Cyrl-TJ" sz="2000" dirty="0">
                <a:latin typeface="Times New Roman" panose="02020603050405020304" pitchFamily="18" charset="0"/>
                <a:cs typeface="Times New Roman" panose="02020603050405020304" pitchFamily="18" charset="0"/>
              </a:rPr>
              <a:t>Маъмулан аҳолии кишвар 96,4% шир ва маҳсулоти шириро, ки дар шароити хона истеҳсол мегердад, истеъмол менамоянд. Зеро ки сохтори шаклҳои хољагидорї дар соҳа куллан тағйир ёфта, муносибатҳои қаблан амалкунанда канда шуданд. </a:t>
            </a:r>
            <a:endParaRPr lang="ru-RU" sz="2000" dirty="0">
              <a:latin typeface="Times New Roman" panose="02020603050405020304" pitchFamily="18" charset="0"/>
              <a:cs typeface="Times New Roman" panose="02020603050405020304" pitchFamily="18" charset="0"/>
            </a:endParaRPr>
          </a:p>
          <a:p>
            <a:pPr lvl="0"/>
            <a:r>
              <a:rPr lang="tg-Cyrl-TJ" sz="2000" dirty="0">
                <a:latin typeface="Times New Roman" panose="02020603050405020304" pitchFamily="18" charset="0"/>
                <a:cs typeface="Times New Roman" panose="02020603050405020304" pitchFamily="18" charset="0"/>
              </a:rPr>
              <a:t>Нархи маҳсулоти дар хона истеҳсолнамуда, дар бозор нисбатан арзонтар буда, қобили қабул аст. Аммо паҳлуи дигари он истеъмолгаронро ба ташвиш меорад, оё маҳсулоти дар шароити хона истеҳсолнамуда ба стандартҳо ва талаботҳои оддии санитари ҷавобгӯ  мебошад? </a:t>
            </a: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Tj" pitchFamily="18" charset="-52"/>
            </a:endParaRPr>
          </a:p>
          <a:p>
            <a:endParaRPr lang="ru-RU" dirty="0"/>
          </a:p>
        </p:txBody>
      </p:sp>
      <p:pic>
        <p:nvPicPr>
          <p:cNvPr id="35842" name="Picture 2" descr="C:\Documents and Settings\Admin\Мои документы\Мои рисунки\восеъ\B274D3E7-3EBC-4B07-9E08-111DFE952DE9_w1200_r1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631134"/>
            <a:ext cx="8352928" cy="33708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3191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8640960" cy="5400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60648"/>
            <a:ext cx="635793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3786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ъект 1"/>
          <p:cNvSpPr>
            <a:spLocks noGrp="1"/>
          </p:cNvSpPr>
          <p:nvPr>
            <p:ph idx="1"/>
          </p:nvPr>
        </p:nvSpPr>
        <p:spPr>
          <a:xfrm>
            <a:off x="457200" y="260350"/>
            <a:ext cx="8229600" cy="6192838"/>
          </a:xfrm>
        </p:spPr>
        <p:txBody>
          <a:bodyPr/>
          <a:lstStyle/>
          <a:p>
            <a:pPr lvl="0" algn="just" eaLnBrk="1" hangingPunct="1"/>
            <a:r>
              <a:rPr lang="tg-Cyrl-TJ" sz="2400" dirty="0"/>
              <a:t>Яке аз ҷараёне, ки ба ҳалли масоил</a:t>
            </a:r>
            <a:r>
              <a:rPr lang="ru-RU" sz="2400" dirty="0"/>
              <a:t> дар</a:t>
            </a:r>
            <a:r>
              <a:rPr lang="tg-Cyrl-TJ" sz="2400" dirty="0"/>
              <a:t> соҳаи кишоварзии Ҷумҳурии Тоҷикистон ва шомилшавии он ба кишварҳои пешрафтаи тамаддуни имконият медиҳад, ин гузариш ба усул ва тадбиқи амалии равандҳои инноватсионї дар фаъолияти корхонаҳои кишоварзї ва азхуд намудани технологияҳои муосири ояндадор мебошад.</a:t>
            </a:r>
            <a:endParaRPr lang="ru-RU" sz="2400" dirty="0"/>
          </a:p>
          <a:p>
            <a:pPr algn="just" eaLnBrk="1" hangingPunct="1"/>
            <a:endParaRPr lang="ru-RU" sz="2400" dirty="0" smtClean="0">
              <a:latin typeface="Times New Roman Tj" pitchFamily="18" charset="-52"/>
            </a:endParaRPr>
          </a:p>
        </p:txBody>
      </p:sp>
      <p:pic>
        <p:nvPicPr>
          <p:cNvPr id="2050" name="Picture 2" descr="C:\Documents and Settings\Admin\Мои документы\Мои рисунки\sovremennye-tehnologii-v-selskom-hozyaist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852936"/>
            <a:ext cx="8572500" cy="38164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ъект 1"/>
          <p:cNvSpPr>
            <a:spLocks noGrp="1"/>
          </p:cNvSpPr>
          <p:nvPr>
            <p:ph idx="1"/>
          </p:nvPr>
        </p:nvSpPr>
        <p:spPr>
          <a:xfrm>
            <a:off x="457200" y="260350"/>
            <a:ext cx="8229600" cy="6337300"/>
          </a:xfrm>
        </p:spPr>
        <p:txBody>
          <a:bodyPr/>
          <a:lstStyle/>
          <a:p>
            <a:pPr algn="just" eaLnBrk="1" hangingPunct="1"/>
            <a:r>
              <a:rPr lang="tg-Cyrl-TJ" sz="2400" dirty="0"/>
              <a:t>Дар шароити кунунии иқтисоди бозории ҷумҳури, истеҳсолоти кишоварзи ҳоло ҳам бештар ба усулҳои анъанави амали гашта, натиҷаи дилхоҳ бабор намеоварад</a:t>
            </a:r>
            <a:endParaRPr lang="ru-RU" sz="2400" dirty="0"/>
          </a:p>
          <a:p>
            <a:pPr algn="just" eaLnBrk="1" hangingPunct="1"/>
            <a:r>
              <a:rPr lang="tg-Cyrl-TJ" sz="2400" dirty="0" smtClean="0">
                <a:latin typeface="Times New Roman Tj" pitchFamily="18" charset="-52"/>
              </a:rPr>
              <a:t>. </a:t>
            </a:r>
            <a:endParaRPr lang="tg-Cyrl-TJ" sz="2400" dirty="0" smtClean="0">
              <a:latin typeface="Times New Roman Tj" pitchFamily="18" charset="-52"/>
            </a:endParaRPr>
          </a:p>
          <a:p>
            <a:pPr algn="just" eaLnBrk="1" hangingPunct="1"/>
            <a:endParaRPr lang="ru-RU" sz="2400" dirty="0" smtClean="0">
              <a:latin typeface="Times New Roman Tj" pitchFamily="18" charset="-52"/>
            </a:endParaRPr>
          </a:p>
          <a:p>
            <a:pPr eaLnBrk="1" hangingPunct="1"/>
            <a:endParaRPr lang="ru-RU" dirty="0" smtClean="0"/>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44675"/>
            <a:ext cx="8424862"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ъект 1"/>
          <p:cNvSpPr>
            <a:spLocks noGrp="1"/>
          </p:cNvSpPr>
          <p:nvPr>
            <p:ph idx="1"/>
          </p:nvPr>
        </p:nvSpPr>
        <p:spPr>
          <a:xfrm>
            <a:off x="539750" y="260350"/>
            <a:ext cx="8229600" cy="6264275"/>
          </a:xfrm>
        </p:spPr>
        <p:txBody>
          <a:bodyPr/>
          <a:lstStyle/>
          <a:p>
            <a:pPr algn="just" eaLnBrk="1" hangingPunct="1"/>
            <a:r>
              <a:rPr lang="tg-Cyrl-TJ" sz="2400" dirty="0">
                <a:latin typeface="Times New Roman" panose="02020603050405020304" pitchFamily="18" charset="0"/>
                <a:cs typeface="Times New Roman" panose="02020603050405020304" pitchFamily="18" charset="0"/>
              </a:rPr>
              <a:t>Аз ин рў, барои рушд додани истеҳсолоти кишоварзӣ дар мадди аввал мебояд ба азнавкунии таҳкурсии техникию технологӣ, яъне диққати асосиро ба таҷдиди таҷҳизоту технологияҳои муосири ҷаҳонӣ равона гардонда,  истеҳсоли маҳсулоти кишоварзӣ ва коркарди онро ба стандартҳои ҷаҳонӣ ва ба талаботи истеъмолгарон ҷавобгу, роҳандозӣ намудан ба мақсад мувофиқ мебошад. Хусусан дар шаклҳои нави хоҷагидорӣ, яъне бо назардошти имконятҳои захираи табиию </a:t>
            </a:r>
            <a:r>
              <a:rPr lang="tg-Cyrl-TJ" sz="2400" dirty="0" smtClean="0">
                <a:latin typeface="Times New Roman" panose="02020603050405020304" pitchFamily="18" charset="0"/>
                <a:cs typeface="Times New Roman" panose="02020603050405020304" pitchFamily="18" charset="0"/>
              </a:rPr>
              <a:t>меҳнатӣ</a:t>
            </a:r>
            <a:endParaRPr lang="en-US" sz="2400" dirty="0" smtClean="0">
              <a:latin typeface="Times New Roman" panose="02020603050405020304" pitchFamily="18" charset="0"/>
              <a:cs typeface="Times New Roman" panose="02020603050405020304" pitchFamily="18" charset="0"/>
            </a:endParaRPr>
          </a:p>
          <a:p>
            <a:pPr algn="just" eaLnBrk="1" hangingPunct="1"/>
            <a:endParaRPr lang="ru-RU" sz="2400" dirty="0" smtClean="0">
              <a:latin typeface="Times New Roman Tj" pitchFamily="18" charset="-52"/>
            </a:endParaRPr>
          </a:p>
        </p:txBody>
      </p:sp>
      <p:pic>
        <p:nvPicPr>
          <p:cNvPr id="10242" name="Picture 2" descr="C:\Documents and Settings\Admin\Мои документы\Мои рисунки\212925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107743"/>
            <a:ext cx="3024336"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3" name="Picture 3" descr="C:\Documents and Settings\Admin\Мои документы\Мои рисунки\sovremennye-tehnologii-v-selskom-hozyaist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099384"/>
            <a:ext cx="2774082"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4098925"/>
            <a:ext cx="2952750"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850" y="260350"/>
            <a:ext cx="8569325" cy="6337300"/>
          </a:xfrm>
        </p:spPr>
        <p:txBody>
          <a:bodyPr/>
          <a:lstStyle/>
          <a:p>
            <a:pPr lvl="0" eaLnBrk="1" hangingPunct="1">
              <a:defRPr/>
            </a:pPr>
            <a:r>
              <a:rPr lang="ru-RU" sz="2400" dirty="0">
                <a:latin typeface="Times New Roman" panose="02020603050405020304" pitchFamily="18" charset="0"/>
                <a:cs typeface="Times New Roman" panose="02020603050405020304" pitchFamily="18" charset="0"/>
              </a:rPr>
              <a:t>Дар ин </a:t>
            </a:r>
            <a:r>
              <a:rPr lang="ru-RU" sz="2400" dirty="0" err="1">
                <a:latin typeface="Times New Roman" panose="02020603050405020304" pitchFamily="18" charset="0"/>
                <a:cs typeface="Times New Roman" panose="02020603050405020304" pitchFamily="18" charset="0"/>
              </a:rPr>
              <a:t>радиф</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барои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фароҳам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овардани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заминаи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мусоид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Ҳукумати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Ҷумҳурии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ТоҶикистон</a:t>
            </a:r>
            <a:r>
              <a:rPr lang="ru-RU" sz="2400" dirty="0">
                <a:latin typeface="Times New Roman" panose="02020603050405020304" pitchFamily="18" charset="0"/>
                <a:cs typeface="Times New Roman" panose="02020603050405020304" pitchFamily="18" charset="0"/>
              </a:rPr>
              <a:t> </a:t>
            </a:r>
            <a:r>
              <a:rPr lang="tg-Cyrl-TJ" sz="2400" dirty="0">
                <a:latin typeface="Times New Roman" panose="02020603050405020304" pitchFamily="18" charset="0"/>
                <a:cs typeface="Times New Roman" panose="02020603050405020304" pitchFamily="18" charset="0"/>
              </a:rPr>
              <a:t>26 ноябри соли 2016</a:t>
            </a:r>
            <a:r>
              <a:rPr lang="ru-RU" sz="2400" dirty="0">
                <a:latin typeface="Times New Roman" panose="02020603050405020304" pitchFamily="18" charset="0"/>
                <a:cs typeface="Times New Roman" panose="02020603050405020304" pitchFamily="18" charset="0"/>
              </a:rPr>
              <a:t> бо </a:t>
            </a:r>
            <a:r>
              <a:rPr lang="ru-RU" sz="2400" dirty="0" err="1">
                <a:latin typeface="Times New Roman" panose="02020603050405020304" pitchFamily="18" charset="0"/>
                <a:cs typeface="Times New Roman" panose="02020603050405020304" pitchFamily="18" charset="0"/>
              </a:rPr>
              <a:t>қарори</a:t>
            </a:r>
            <a:r>
              <a:rPr lang="ru-RU" sz="2400" dirty="0">
                <a:latin typeface="Times New Roman" panose="02020603050405020304" pitchFamily="18" charset="0"/>
                <a:cs typeface="Times New Roman" panose="02020603050405020304" pitchFamily="18" charset="0"/>
              </a:rPr>
              <a:t> худ </a:t>
            </a:r>
            <a:r>
              <a:rPr lang="ru-RU" sz="2400" dirty="0" err="1">
                <a:latin typeface="Times New Roman" panose="02020603050405020304" pitchFamily="18" charset="0"/>
                <a:cs typeface="Times New Roman" panose="02020603050405020304" pitchFamily="18" charset="0"/>
              </a:rPr>
              <a:t>таҳти</a:t>
            </a:r>
            <a:r>
              <a:rPr lang="ru-RU" sz="2400" dirty="0">
                <a:latin typeface="Times New Roman" panose="02020603050405020304" pitchFamily="18" charset="0"/>
                <a:cs typeface="Times New Roman" panose="02020603050405020304" pitchFamily="18" charset="0"/>
              </a:rPr>
              <a:t> </a:t>
            </a:r>
            <a:r>
              <a:rPr lang="tg-Cyrl-TJ" sz="2400" dirty="0">
                <a:latin typeface="Times New Roman" panose="02020603050405020304" pitchFamily="18" charset="0"/>
                <a:cs typeface="Times New Roman" panose="02020603050405020304" pitchFamily="18" charset="0"/>
              </a:rPr>
              <a:t>№ 503 </a:t>
            </a:r>
            <a:r>
              <a:rPr lang="ru-RU" sz="2400" dirty="0">
                <a:latin typeface="Times New Roman" panose="02020603050405020304" pitchFamily="18" charset="0"/>
                <a:cs typeface="Times New Roman" panose="02020603050405020304" pitchFamily="18" charset="0"/>
              </a:rPr>
              <a:t>Б</a:t>
            </a:r>
            <a:r>
              <a:rPr lang="tg-Cyrl-TJ" sz="2400" dirty="0">
                <a:latin typeface="Times New Roman" panose="02020603050405020304" pitchFamily="18" charset="0"/>
                <a:cs typeface="Times New Roman" panose="02020603050405020304" pitchFamily="18" charset="0"/>
              </a:rPr>
              <a:t>арномаи давлатии мусоидат ба содирот ва воридотивазкунии </a:t>
            </a:r>
            <a:r>
              <a:rPr lang="ru-RU" sz="2400" dirty="0">
                <a:latin typeface="Times New Roman" panose="02020603050405020304" pitchFamily="18" charset="0"/>
                <a:cs typeface="Times New Roman" panose="02020603050405020304" pitchFamily="18" charset="0"/>
              </a:rPr>
              <a:t>Ҷ</a:t>
            </a:r>
            <a:r>
              <a:rPr lang="tg-Cyrl-TJ" sz="2400" dirty="0">
                <a:latin typeface="Times New Roman" panose="02020603050405020304" pitchFamily="18" charset="0"/>
                <a:cs typeface="Times New Roman" panose="02020603050405020304" pitchFamily="18" charset="0"/>
              </a:rPr>
              <a:t>ум</a:t>
            </a:r>
            <a:r>
              <a:rPr lang="ru-RU" sz="2400" dirty="0">
                <a:latin typeface="Times New Roman" panose="02020603050405020304" pitchFamily="18" charset="0"/>
                <a:cs typeface="Times New Roman" panose="02020603050405020304" pitchFamily="18" charset="0"/>
              </a:rPr>
              <a:t>ҳ</a:t>
            </a:r>
            <a:r>
              <a:rPr lang="tg-Cyrl-TJ" sz="2400" dirty="0">
                <a:latin typeface="Times New Roman" panose="02020603050405020304" pitchFamily="18" charset="0"/>
                <a:cs typeface="Times New Roman" panose="02020603050405020304" pitchFamily="18" charset="0"/>
              </a:rPr>
              <a:t>урии </a:t>
            </a:r>
            <a:r>
              <a:rPr lang="ru-RU" sz="2400" dirty="0">
                <a:latin typeface="Times New Roman" panose="02020603050405020304" pitchFamily="18" charset="0"/>
                <a:cs typeface="Times New Roman" panose="02020603050405020304" pitchFamily="18" charset="0"/>
              </a:rPr>
              <a:t>Т</a:t>
            </a:r>
            <a:r>
              <a:rPr lang="tg-Cyrl-TJ" sz="2400" dirty="0">
                <a:latin typeface="Times New Roman" panose="02020603050405020304" pitchFamily="18" charset="0"/>
                <a:cs typeface="Times New Roman" panose="02020603050405020304" pitchFamily="18" charset="0"/>
              </a:rPr>
              <a:t>о</a:t>
            </a:r>
            <a:r>
              <a:rPr lang="ru-RU" sz="2400" dirty="0">
                <a:latin typeface="Times New Roman" panose="02020603050405020304" pitchFamily="18" charset="0"/>
                <a:cs typeface="Times New Roman" panose="02020603050405020304" pitchFamily="18" charset="0"/>
              </a:rPr>
              <a:t>Ҷ</a:t>
            </a:r>
            <a:r>
              <a:rPr lang="tg-Cyrl-TJ" sz="2400" dirty="0">
                <a:latin typeface="Times New Roman" panose="02020603050405020304" pitchFamily="18" charset="0"/>
                <a:cs typeface="Times New Roman" panose="02020603050405020304" pitchFamily="18" charset="0"/>
              </a:rPr>
              <a:t>икистон барои сол</a:t>
            </a:r>
            <a:r>
              <a:rPr lang="ru-RU" sz="2400" dirty="0">
                <a:latin typeface="Times New Roman" panose="02020603050405020304" pitchFamily="18" charset="0"/>
                <a:cs typeface="Times New Roman" panose="02020603050405020304" pitchFamily="18" charset="0"/>
              </a:rPr>
              <a:t>ҳ</a:t>
            </a:r>
            <a:r>
              <a:rPr lang="tg-Cyrl-TJ" sz="2400" dirty="0">
                <a:latin typeface="Times New Roman" panose="02020603050405020304" pitchFamily="18" charset="0"/>
                <a:cs typeface="Times New Roman" panose="02020603050405020304" pitchFamily="18" charset="0"/>
              </a:rPr>
              <a:t>ои 2016-2020</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таҳия</a:t>
            </a:r>
            <a:r>
              <a:rPr lang="ru-RU" sz="2400" dirty="0">
                <a:latin typeface="Times New Roman" panose="02020603050405020304" pitchFamily="18" charset="0"/>
                <a:cs typeface="Times New Roman" panose="02020603050405020304" pitchFamily="18" charset="0"/>
              </a:rPr>
              <a:t> ва </a:t>
            </a:r>
            <a:r>
              <a:rPr lang="ru-RU" sz="2400" dirty="0" err="1">
                <a:latin typeface="Times New Roman" panose="02020603050405020304" pitchFamily="18" charset="0"/>
                <a:cs typeface="Times New Roman" panose="02020603050405020304" pitchFamily="18" charset="0"/>
              </a:rPr>
              <a:t>тасдиқ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намудааст</a:t>
            </a:r>
            <a:r>
              <a:rPr lang="ru-RU" sz="2400" dirty="0">
                <a:latin typeface="Times New Roman" panose="02020603050405020304" pitchFamily="18" charset="0"/>
                <a:cs typeface="Times New Roman" panose="02020603050405020304" pitchFamily="18" charset="0"/>
              </a:rPr>
              <a:t>. Дар </a:t>
            </a:r>
            <a:r>
              <a:rPr lang="ru-RU" sz="2400" dirty="0" err="1">
                <a:latin typeface="Times New Roman" panose="02020603050405020304" pitchFamily="18" charset="0"/>
                <a:cs typeface="Times New Roman" panose="02020603050405020304" pitchFamily="18" charset="0"/>
              </a:rPr>
              <a:t>доираи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Барномаи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мазкур</a:t>
            </a:r>
            <a:r>
              <a:rPr lang="ru-RU" sz="2400" dirty="0">
                <a:latin typeface="Times New Roman" panose="02020603050405020304" pitchFamily="18" charset="0"/>
                <a:cs typeface="Times New Roman" panose="02020603050405020304" pitchFamily="18" charset="0"/>
              </a:rPr>
              <a:t> д</a:t>
            </a:r>
            <a:r>
              <a:rPr lang="tg-Cyrl-TJ" sz="2400" dirty="0">
                <a:latin typeface="Times New Roman" panose="02020603050405020304" pitchFamily="18" charset="0"/>
                <a:cs typeface="Times New Roman" panose="02020603050405020304" pitchFamily="18" charset="0"/>
              </a:rPr>
              <a:t>астгирии давлатии содирот ва воридотивазкун</a:t>
            </a:r>
            <a:r>
              <a:rPr lang="ru-RU" sz="2400" dirty="0">
                <a:latin typeface="Times New Roman" panose="02020603050405020304" pitchFamily="18" charset="0"/>
                <a:cs typeface="Times New Roman" panose="02020603050405020304" pitchFamily="18" charset="0"/>
              </a:rPr>
              <a:t>ӣ,</a:t>
            </a:r>
            <a:r>
              <a:rPr lang="tg-Cyrl-TJ" sz="2400" dirty="0">
                <a:latin typeface="Times New Roman" panose="02020603050405020304" pitchFamily="18" charset="0"/>
                <a:cs typeface="Times New Roman" panose="02020603050405020304" pitchFamily="18" charset="0"/>
              </a:rPr>
              <a:t> тадбир</a:t>
            </a:r>
            <a:r>
              <a:rPr lang="ru-RU" sz="2400" dirty="0">
                <a:latin typeface="Times New Roman" panose="02020603050405020304" pitchFamily="18" charset="0"/>
                <a:cs typeface="Times New Roman" panose="02020603050405020304" pitchFamily="18" charset="0"/>
              </a:rPr>
              <a:t>ҳ</a:t>
            </a:r>
            <a:r>
              <a:rPr lang="tg-Cyrl-TJ" sz="2400" dirty="0">
                <a:latin typeface="Times New Roman" panose="02020603050405020304" pitchFamily="18" charset="0"/>
                <a:cs typeface="Times New Roman" panose="02020603050405020304" pitchFamily="18" charset="0"/>
              </a:rPr>
              <a:t>ои воридоти бе андозу бе бо</a:t>
            </a:r>
            <a:r>
              <a:rPr lang="ru-RU" sz="2400" dirty="0">
                <a:latin typeface="Times New Roman" panose="02020603050405020304" pitchFamily="18" charset="0"/>
                <a:cs typeface="Times New Roman" panose="02020603050405020304" pitchFamily="18" charset="0"/>
              </a:rPr>
              <a:t>Ҷ</a:t>
            </a:r>
            <a:r>
              <a:rPr lang="tg-Cyrl-TJ" sz="2400" dirty="0">
                <a:latin typeface="Times New Roman" panose="02020603050405020304" pitchFamily="18" charset="0"/>
                <a:cs typeface="Times New Roman" panose="02020603050405020304" pitchFamily="18" charset="0"/>
              </a:rPr>
              <a:t>и технология</a:t>
            </a:r>
            <a:r>
              <a:rPr lang="ru-RU" sz="2400" dirty="0">
                <a:latin typeface="Times New Roman" panose="02020603050405020304" pitchFamily="18" charset="0"/>
                <a:cs typeface="Times New Roman" panose="02020603050405020304" pitchFamily="18" charset="0"/>
              </a:rPr>
              <a:t>ҳ</a:t>
            </a:r>
            <a:r>
              <a:rPr lang="tg-Cyrl-TJ" sz="2400" dirty="0">
                <a:latin typeface="Times New Roman" panose="02020603050405020304" pitchFamily="18" charset="0"/>
                <a:cs typeface="Times New Roman" panose="02020603050405020304" pitchFamily="18" charset="0"/>
              </a:rPr>
              <a:t>о ва та</a:t>
            </a:r>
            <a:r>
              <a:rPr lang="ru-RU" sz="2400" dirty="0" err="1">
                <a:latin typeface="Times New Roman" panose="02020603050405020304" pitchFamily="18" charset="0"/>
                <a:cs typeface="Times New Roman" panose="02020603050405020304" pitchFamily="18" charset="0"/>
              </a:rPr>
              <a:t>Ҷҳ</a:t>
            </a:r>
            <a:r>
              <a:rPr lang="tg-Cyrl-TJ" sz="2400" dirty="0">
                <a:latin typeface="Times New Roman" panose="02020603050405020304" pitchFamily="18" charset="0"/>
                <a:cs typeface="Times New Roman" panose="02020603050405020304" pitchFamily="18" charset="0"/>
              </a:rPr>
              <a:t>изоти нав, </a:t>
            </a:r>
            <a:r>
              <a:rPr lang="ru-RU" sz="2400" dirty="0">
                <a:latin typeface="Times New Roman" panose="02020603050405020304" pitchFamily="18" charset="0"/>
                <a:cs typeface="Times New Roman" panose="02020603050405020304" pitchFamily="18" charset="0"/>
              </a:rPr>
              <a:t>ҳ</a:t>
            </a:r>
            <a:r>
              <a:rPr lang="tg-Cyrl-TJ" sz="2400" dirty="0">
                <a:latin typeface="Times New Roman" panose="02020603050405020304" pitchFamily="18" charset="0"/>
                <a:cs typeface="Times New Roman" panose="02020603050405020304" pitchFamily="18" charset="0"/>
              </a:rPr>
              <a:t>авасмандгардонии содирот дар доираи созишнома</a:t>
            </a:r>
            <a:r>
              <a:rPr lang="ru-RU" sz="2400" dirty="0">
                <a:latin typeface="Times New Roman" panose="02020603050405020304" pitchFamily="18" charset="0"/>
                <a:cs typeface="Times New Roman" panose="02020603050405020304" pitchFamily="18" charset="0"/>
              </a:rPr>
              <a:t>ҳ</a:t>
            </a:r>
            <a:r>
              <a:rPr lang="tg-Cyrl-TJ" sz="2400" dirty="0">
                <a:latin typeface="Times New Roman" panose="02020603050405020304" pitchFamily="18" charset="0"/>
                <a:cs typeface="Times New Roman" panose="02020603050405020304" pitchFamily="18" charset="0"/>
              </a:rPr>
              <a:t>ои Созмони Умуми</a:t>
            </a:r>
            <a:r>
              <a:rPr lang="ru-RU" sz="2400" dirty="0">
                <a:latin typeface="Times New Roman" panose="02020603050405020304" pitchFamily="18" charset="0"/>
                <a:cs typeface="Times New Roman" panose="02020603050405020304" pitchFamily="18" charset="0"/>
              </a:rPr>
              <a:t>Ҷ</a:t>
            </a:r>
            <a:r>
              <a:rPr lang="tg-Cyrl-TJ" sz="2400" dirty="0">
                <a:latin typeface="Times New Roman" panose="02020603050405020304" pitchFamily="18" charset="0"/>
                <a:cs typeface="Times New Roman" panose="02020603050405020304" pitchFamily="18" charset="0"/>
              </a:rPr>
              <a:t>а</a:t>
            </a:r>
            <a:r>
              <a:rPr lang="ru-RU" sz="2400" dirty="0">
                <a:latin typeface="Times New Roman" panose="02020603050405020304" pitchFamily="18" charset="0"/>
                <a:cs typeface="Times New Roman" panose="02020603050405020304" pitchFamily="18" charset="0"/>
              </a:rPr>
              <a:t>ҳ</a:t>
            </a:r>
            <a:r>
              <a:rPr lang="tg-Cyrl-TJ" sz="2400" dirty="0">
                <a:latin typeface="Times New Roman" panose="02020603050405020304" pitchFamily="18" charset="0"/>
                <a:cs typeface="Times New Roman" panose="02020603050405020304" pitchFamily="18" charset="0"/>
              </a:rPr>
              <a:t>онии Савдо, такмили батанзимдарории гумрук</a:t>
            </a:r>
            <a:r>
              <a:rPr lang="ru-RU" sz="2400" dirty="0">
                <a:latin typeface="Times New Roman" panose="02020603050405020304" pitchFamily="18" charset="0"/>
                <a:cs typeface="Times New Roman" panose="02020603050405020304" pitchFamily="18" charset="0"/>
              </a:rPr>
              <a:t>ӣ</a:t>
            </a:r>
            <a:r>
              <a:rPr lang="tg-Cyrl-TJ" sz="2400" dirty="0">
                <a:latin typeface="Times New Roman" panose="02020603050405020304" pitchFamily="18" charset="0"/>
                <a:cs typeface="Times New Roman" panose="02020603050405020304" pitchFamily="18" charset="0"/>
              </a:rPr>
              <a:t> ва асъор</a:t>
            </a:r>
            <a:r>
              <a:rPr lang="ru-RU" sz="2400" dirty="0">
                <a:latin typeface="Times New Roman" panose="02020603050405020304" pitchFamily="18" charset="0"/>
                <a:cs typeface="Times New Roman" panose="02020603050405020304" pitchFamily="18" charset="0"/>
              </a:rPr>
              <a:t>ӣ</a:t>
            </a:r>
            <a:r>
              <a:rPr lang="tg-Cyrl-TJ" sz="2400" dirty="0">
                <a:latin typeface="Times New Roman" panose="02020603050405020304" pitchFamily="18" charset="0"/>
                <a:cs typeface="Times New Roman" panose="02020603050405020304" pitchFamily="18" charset="0"/>
              </a:rPr>
              <a:t>, чора</a:t>
            </a:r>
            <a:r>
              <a:rPr lang="ru-RU" sz="2400" dirty="0">
                <a:latin typeface="Times New Roman" panose="02020603050405020304" pitchFamily="18" charset="0"/>
                <a:cs typeface="Times New Roman" panose="02020603050405020304" pitchFamily="18" charset="0"/>
              </a:rPr>
              <a:t>ҳ</a:t>
            </a:r>
            <a:r>
              <a:rPr lang="tg-Cyrl-TJ" sz="2400" dirty="0">
                <a:latin typeface="Times New Roman" panose="02020603050405020304" pitchFamily="18" charset="0"/>
                <a:cs typeface="Times New Roman" panose="02020603050405020304" pitchFamily="18" charset="0"/>
              </a:rPr>
              <a:t>ои зиддидемпинг</a:t>
            </a:r>
            <a:r>
              <a:rPr lang="ru-RU" sz="2400" dirty="0">
                <a:latin typeface="Times New Roman" panose="02020603050405020304" pitchFamily="18" charset="0"/>
                <a:cs typeface="Times New Roman" panose="02020603050405020304" pitchFamily="18" charset="0"/>
              </a:rPr>
              <a:t>ӣ</a:t>
            </a:r>
            <a:r>
              <a:rPr lang="tg-Cyrl-TJ" sz="2400" dirty="0">
                <a:latin typeface="Times New Roman" panose="02020603050405020304" pitchFamily="18" charset="0"/>
                <a:cs typeface="Times New Roman" panose="02020603050405020304" pitchFamily="18" charset="0"/>
              </a:rPr>
              <a:t> ва му</a:t>
            </a:r>
            <a:r>
              <a:rPr lang="ru-RU" sz="2400" dirty="0">
                <a:latin typeface="Times New Roman" panose="02020603050405020304" pitchFamily="18" charset="0"/>
                <a:cs typeface="Times New Roman" panose="02020603050405020304" pitchFamily="18" charset="0"/>
              </a:rPr>
              <a:t>ҳ</a:t>
            </a:r>
            <a:r>
              <a:rPr lang="tg-Cyrl-TJ" sz="2400" dirty="0">
                <a:latin typeface="Times New Roman" panose="02020603050405020304" pitchFamily="18" charset="0"/>
                <a:cs typeface="Times New Roman" panose="02020603050405020304" pitchFamily="18" charset="0"/>
              </a:rPr>
              <a:t>офизат</a:t>
            </a:r>
            <a:r>
              <a:rPr lang="ru-RU" sz="2400" dirty="0">
                <a:latin typeface="Times New Roman" panose="02020603050405020304" pitchFamily="18" charset="0"/>
                <a:cs typeface="Times New Roman" panose="02020603050405020304" pitchFamily="18" charset="0"/>
              </a:rPr>
              <a:t>ӣ</a:t>
            </a:r>
            <a:r>
              <a:rPr lang="tg-Cyrl-TJ" sz="2400" dirty="0">
                <a:latin typeface="Times New Roman" panose="02020603050405020304" pitchFamily="18" charset="0"/>
                <a:cs typeface="Times New Roman" panose="02020603050405020304" pitchFamily="18" charset="0"/>
              </a:rPr>
              <a:t>, омил</a:t>
            </a:r>
            <a:r>
              <a:rPr lang="ru-RU" sz="2400" dirty="0">
                <a:latin typeface="Times New Roman" panose="02020603050405020304" pitchFamily="18" charset="0"/>
                <a:cs typeface="Times New Roman" panose="02020603050405020304" pitchFamily="18" charset="0"/>
              </a:rPr>
              <a:t>ҳ</a:t>
            </a:r>
            <a:r>
              <a:rPr lang="tg-Cyrl-TJ" sz="2400" dirty="0">
                <a:latin typeface="Times New Roman" panose="02020603050405020304" pitchFamily="18" charset="0"/>
                <a:cs typeface="Times New Roman" panose="02020603050405020304" pitchFamily="18" charset="0"/>
              </a:rPr>
              <a:t>ои андоз</a:t>
            </a:r>
            <a:r>
              <a:rPr lang="ru-RU" sz="2400" dirty="0">
                <a:latin typeface="Times New Roman" panose="02020603050405020304" pitchFamily="18" charset="0"/>
                <a:cs typeface="Times New Roman" panose="02020603050405020304" pitchFamily="18" charset="0"/>
              </a:rPr>
              <a:t>ӣ</a:t>
            </a:r>
            <a:r>
              <a:rPr lang="tg-Cyrl-TJ" sz="2400" dirty="0">
                <a:latin typeface="Times New Roman" panose="02020603050405020304" pitchFamily="18" charset="0"/>
                <a:cs typeface="Times New Roman" panose="02020603050405020304" pitchFamily="18" charset="0"/>
              </a:rPr>
              <a:t> ва механизм</a:t>
            </a:r>
            <a:r>
              <a:rPr lang="ru-RU" sz="2400" dirty="0">
                <a:latin typeface="Times New Roman" panose="02020603050405020304" pitchFamily="18" charset="0"/>
                <a:cs typeface="Times New Roman" panose="02020603050405020304" pitchFamily="18" charset="0"/>
              </a:rPr>
              <a:t>ҳ</a:t>
            </a:r>
            <a:r>
              <a:rPr lang="tg-Cyrl-TJ" sz="2400" dirty="0">
                <a:latin typeface="Times New Roman" panose="02020603050405020304" pitchFamily="18" charset="0"/>
                <a:cs typeface="Times New Roman" panose="02020603050405020304" pitchFamily="18" charset="0"/>
              </a:rPr>
              <a:t>ои молиявию </a:t>
            </a:r>
            <a:r>
              <a:rPr lang="ru-RU" sz="2400" dirty="0">
                <a:latin typeface="Times New Roman" panose="02020603050405020304" pitchFamily="18" charset="0"/>
                <a:cs typeface="Times New Roman" panose="02020603050405020304" pitchFamily="18" charset="0"/>
              </a:rPr>
              <a:t>қ</a:t>
            </a:r>
            <a:r>
              <a:rPr lang="tg-Cyrl-TJ" sz="2400" dirty="0">
                <a:latin typeface="Times New Roman" panose="02020603050405020304" pitchFamily="18" charset="0"/>
                <a:cs typeface="Times New Roman" panose="02020603050405020304" pitchFamily="18" charset="0"/>
              </a:rPr>
              <a:t>арз</a:t>
            </a:r>
            <a:r>
              <a:rPr lang="ru-RU" sz="2400" dirty="0">
                <a:latin typeface="Times New Roman" panose="02020603050405020304" pitchFamily="18" charset="0"/>
                <a:cs typeface="Times New Roman" panose="02020603050405020304" pitchFamily="18" charset="0"/>
              </a:rPr>
              <a:t>ӣ</a:t>
            </a:r>
            <a:r>
              <a:rPr lang="tg-Cyrl-TJ" sz="2400" dirty="0">
                <a:latin typeface="Times New Roman" panose="02020603050405020304" pitchFamily="18" charset="0"/>
                <a:cs typeface="Times New Roman" panose="02020603050405020304" pitchFamily="18" charset="0"/>
              </a:rPr>
              <a:t>, аз </a:t>
            </a:r>
            <a:r>
              <a:rPr lang="ru-RU" sz="2400" dirty="0">
                <a:latin typeface="Times New Roman" panose="02020603050405020304" pitchFamily="18" charset="0"/>
                <a:cs typeface="Times New Roman" panose="02020603050405020304" pitchFamily="18" charset="0"/>
              </a:rPr>
              <a:t>Ҷ</a:t>
            </a:r>
            <a:r>
              <a:rPr lang="tg-Cyrl-TJ" sz="2400" dirty="0">
                <a:latin typeface="Times New Roman" panose="02020603050405020304" pitchFamily="18" charset="0"/>
                <a:cs typeface="Times New Roman" panose="02020603050405020304" pitchFamily="18" charset="0"/>
              </a:rPr>
              <a:t>умла бе</a:t>
            </a:r>
            <a:r>
              <a:rPr lang="ru-RU" sz="2400" dirty="0">
                <a:latin typeface="Times New Roman" panose="02020603050405020304" pitchFamily="18" charset="0"/>
                <a:cs typeface="Times New Roman" panose="02020603050405020304" pitchFamily="18" charset="0"/>
              </a:rPr>
              <a:t>ҳ</a:t>
            </a:r>
            <a:r>
              <a:rPr lang="tg-Cyrl-TJ" sz="2400" dirty="0">
                <a:latin typeface="Times New Roman" panose="02020603050405020304" pitchFamily="18" charset="0"/>
                <a:cs typeface="Times New Roman" panose="02020603050405020304" pitchFamily="18" charset="0"/>
              </a:rPr>
              <a:t>тар намудани дастрас</a:t>
            </a:r>
            <a:r>
              <a:rPr lang="ru-RU" sz="2400" dirty="0">
                <a:latin typeface="Times New Roman" panose="02020603050405020304" pitchFamily="18" charset="0"/>
                <a:cs typeface="Times New Roman" panose="02020603050405020304" pitchFamily="18" charset="0"/>
              </a:rPr>
              <a:t>ӣ</a:t>
            </a:r>
            <a:r>
              <a:rPr lang="tg-Cyrl-TJ" sz="2400" dirty="0">
                <a:latin typeface="Times New Roman" panose="02020603050405020304" pitchFamily="18" charset="0"/>
                <a:cs typeface="Times New Roman" panose="02020603050405020304" pitchFamily="18" charset="0"/>
              </a:rPr>
              <a:t> ба молияи содироткунандагон ва исте</a:t>
            </a:r>
            <a:r>
              <a:rPr lang="ru-RU" sz="2400" dirty="0">
                <a:latin typeface="Times New Roman" panose="02020603050405020304" pitchFamily="18" charset="0"/>
                <a:cs typeface="Times New Roman" panose="02020603050405020304" pitchFamily="18" charset="0"/>
              </a:rPr>
              <a:t>ҳ</a:t>
            </a:r>
            <a:r>
              <a:rPr lang="tg-Cyrl-TJ" sz="2400" dirty="0">
                <a:latin typeface="Times New Roman" panose="02020603050405020304" pitchFamily="18" charset="0"/>
                <a:cs typeface="Times New Roman" panose="02020603050405020304" pitchFamily="18" charset="0"/>
              </a:rPr>
              <a:t>солоти воридотивазкунанда, инчунин </a:t>
            </a:r>
            <a:r>
              <a:rPr lang="tg-Cyrl-TJ" sz="2400" dirty="0"/>
              <a:t>тадбир</a:t>
            </a:r>
            <a:r>
              <a:rPr lang="ru-RU" sz="2400" dirty="0"/>
              <a:t>ҳ</a:t>
            </a:r>
            <a:r>
              <a:rPr lang="tg-Cyrl-TJ" sz="2400" dirty="0"/>
              <a:t>ои махсуси со</a:t>
            </a:r>
            <a:r>
              <a:rPr lang="ru-RU" sz="2400" dirty="0"/>
              <a:t>ҳ</a:t>
            </a:r>
            <a:r>
              <a:rPr lang="tg-Cyrl-TJ" sz="2400" dirty="0"/>
              <a:t>авиро пешбин</a:t>
            </a:r>
            <a:r>
              <a:rPr lang="ru-RU" sz="2400" dirty="0"/>
              <a:t>ӣ</a:t>
            </a:r>
            <a:r>
              <a:rPr lang="tg-Cyrl-TJ" sz="2400" dirty="0"/>
              <a:t> менамояд.</a:t>
            </a:r>
            <a:endParaRPr lang="ru-RU" sz="2400" dirty="0"/>
          </a:p>
          <a:p>
            <a:pPr eaLnBrk="1" hangingPunct="1">
              <a:defRPr/>
            </a:pP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ъект 1"/>
          <p:cNvSpPr>
            <a:spLocks noGrp="1"/>
          </p:cNvSpPr>
          <p:nvPr>
            <p:ph idx="1"/>
          </p:nvPr>
        </p:nvSpPr>
        <p:spPr>
          <a:xfrm>
            <a:off x="250825" y="260350"/>
            <a:ext cx="8642350" cy="6337300"/>
          </a:xfrm>
        </p:spPr>
        <p:txBody>
          <a:bodyPr/>
          <a:lstStyle/>
          <a:p>
            <a:pPr lvl="0"/>
            <a:r>
              <a:rPr lang="tg-Cyrl-TJ" sz="2400" dirty="0">
                <a:latin typeface="Times New Roman" panose="02020603050405020304" pitchFamily="18" charset="0"/>
                <a:cs typeface="Times New Roman" panose="02020603050405020304" pitchFamily="18" charset="0"/>
              </a:rPr>
              <a:t>Яке аз самтҳои ташаккулёбӣ ва инкишофи равандҳои инноватсионӣ тадбиқ намудани самти кластеризасия мансуб меёбад, ки дар ҷаҳони муосир аз тадбиқи агрокластерҳо, ҳамчун шакли нави ҳамгироӣ - демократӣ самараи баланд ба даст овардаанд.</a:t>
            </a:r>
            <a:endParaRPr lang="ru-RU" sz="2400" dirty="0">
              <a:latin typeface="Times New Roman" panose="02020603050405020304" pitchFamily="18" charset="0"/>
              <a:cs typeface="Times New Roman" panose="02020603050405020304" pitchFamily="18" charset="0"/>
            </a:endParaRPr>
          </a:p>
          <a:p>
            <a:pPr lvl="0"/>
            <a:r>
              <a:rPr lang="tg-Cyrl-TJ" sz="2400" dirty="0">
                <a:latin typeface="Times New Roman" panose="02020603050405020304" pitchFamily="18" charset="0"/>
                <a:cs typeface="Times New Roman" panose="02020603050405020304" pitchFamily="18" charset="0"/>
              </a:rPr>
              <a:t>Кластеризатсия ба сафарбар намудани самараи мусбии минтақа дар инкишофи табии корхонаҳо, яъне наздикшавии истеъмолгарон бо истеҳсолотчиён, алоқаи  шабакагӣ ва қонуният, сермаҳсул будани малака ва маҳорати кордонӣ ва таъмини иттилоотӣ имконият медиҳад. Ҳамин тариқ, ҷамъи самараи гуногуни ҳамкории судманд бо назардошти нигаҳдории ҳатмии рақобати солими корхонаҳо дар раванди кластеризатсия ташаккул меёбанд.</a:t>
            </a:r>
            <a:endParaRPr lang="ru-RU" sz="2400" dirty="0">
              <a:latin typeface="Times New Roman" panose="02020603050405020304" pitchFamily="18" charset="0"/>
              <a:cs typeface="Times New Roman" panose="02020603050405020304" pitchFamily="18" charset="0"/>
            </a:endParaRPr>
          </a:p>
          <a:p>
            <a:pPr eaLnBrk="1" hangingPunct="1"/>
            <a:endParaRPr lang="ru-RU" dirty="0" smtClean="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395288" y="1052736"/>
          <a:ext cx="8353425"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11267" name="Прямоугольник 4"/>
          <p:cNvSpPr>
            <a:spLocks noChangeArrowheads="1"/>
          </p:cNvSpPr>
          <p:nvPr/>
        </p:nvSpPr>
        <p:spPr bwMode="auto">
          <a:xfrm>
            <a:off x="409575" y="188913"/>
            <a:ext cx="8424863" cy="10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5000"/>
              </a:lnSpc>
              <a:spcAft>
                <a:spcPts val="1000"/>
              </a:spcAft>
            </a:pPr>
            <a:r>
              <a:rPr lang="ru-RU" sz="2400" dirty="0" err="1">
                <a:latin typeface="Times New Roman Tj" pitchFamily="18" charset="-52"/>
                <a:ea typeface="Calibri" pitchFamily="34" charset="0"/>
                <a:cs typeface="Times New Roman" pitchFamily="18" charset="0"/>
              </a:rPr>
              <a:t>Саршумори</a:t>
            </a:r>
            <a:r>
              <a:rPr lang="ru-RU" sz="2400" dirty="0">
                <a:latin typeface="Times New Roman Tj" pitchFamily="18" charset="-52"/>
                <a:ea typeface="Calibri" pitchFamily="34" charset="0"/>
                <a:cs typeface="Times New Roman" pitchFamily="18" charset="0"/>
              </a:rPr>
              <a:t> </a:t>
            </a:r>
            <a:r>
              <a:rPr lang="ru-RU" sz="2400" dirty="0" err="1">
                <a:latin typeface="Times New Roman Tj" pitchFamily="18" charset="-52"/>
                <a:ea typeface="Calibri" pitchFamily="34" charset="0"/>
                <a:cs typeface="Times New Roman" pitchFamily="18" charset="0"/>
              </a:rPr>
              <a:t>чорвои</a:t>
            </a:r>
            <a:r>
              <a:rPr lang="ru-RU" sz="2400" dirty="0">
                <a:latin typeface="Times New Roman Tj" pitchFamily="18" charset="-52"/>
                <a:ea typeface="Calibri" pitchFamily="34" charset="0"/>
                <a:cs typeface="Times New Roman" pitchFamily="18" charset="0"/>
              </a:rPr>
              <a:t> </a:t>
            </a:r>
            <a:r>
              <a:rPr lang="ru-RU" sz="2400" dirty="0" err="1">
                <a:latin typeface="Times New Roman Tj" pitchFamily="18" charset="-52"/>
                <a:ea typeface="Calibri" pitchFamily="34" charset="0"/>
                <a:cs typeface="Times New Roman" pitchFamily="18" charset="0"/>
              </a:rPr>
              <a:t>калони</a:t>
            </a:r>
            <a:r>
              <a:rPr lang="ru-RU" sz="2400" dirty="0">
                <a:latin typeface="Times New Roman Tj" pitchFamily="18" charset="-52"/>
                <a:ea typeface="Calibri" pitchFamily="34" charset="0"/>
                <a:cs typeface="Times New Roman" pitchFamily="18" charset="0"/>
              </a:rPr>
              <a:t> </a:t>
            </a:r>
            <a:r>
              <a:rPr lang="ru-RU" sz="2400" dirty="0" err="1">
                <a:latin typeface="Times New Roman Tj" pitchFamily="18" charset="-52"/>
                <a:ea typeface="Calibri" pitchFamily="34" charset="0"/>
                <a:cs typeface="Times New Roman" pitchFamily="18" charset="0"/>
              </a:rPr>
              <a:t>шохдор</a:t>
            </a:r>
            <a:r>
              <a:rPr lang="ru-RU" sz="2400" dirty="0">
                <a:latin typeface="Times New Roman Tj" pitchFamily="18" charset="-52"/>
                <a:ea typeface="Calibri" pitchFamily="34" charset="0"/>
                <a:cs typeface="Times New Roman" pitchFamily="18" charset="0"/>
              </a:rPr>
              <a:t> дар </a:t>
            </a:r>
            <a:endParaRPr lang="en-US" sz="2400" dirty="0">
              <a:latin typeface="Times New Roman Tj" pitchFamily="18" charset="-52"/>
              <a:ea typeface="Calibri" pitchFamily="34" charset="0"/>
              <a:cs typeface="Times New Roman" pitchFamily="18" charset="0"/>
            </a:endParaRPr>
          </a:p>
          <a:p>
            <a:pPr algn="ctr">
              <a:lnSpc>
                <a:spcPct val="115000"/>
              </a:lnSpc>
              <a:spcAft>
                <a:spcPts val="1000"/>
              </a:spcAft>
            </a:pPr>
            <a:r>
              <a:rPr lang="ru-RU" sz="2400" dirty="0" err="1" smtClean="0">
                <a:latin typeface="Times New Roman Tj" pitchFamily="18" charset="-52"/>
                <a:ea typeface="Calibri" pitchFamily="34" charset="0"/>
                <a:cs typeface="Times New Roman" pitchFamily="18" charset="0"/>
              </a:rPr>
              <a:t>Ҷ</a:t>
            </a:r>
            <a:r>
              <a:rPr lang="ru-RU" sz="2400" dirty="0" err="1" smtClean="0">
                <a:latin typeface="Times New Roman Tj" pitchFamily="18" charset="-52"/>
                <a:ea typeface="Calibri" pitchFamily="34" charset="0"/>
                <a:cs typeface="Times New Roman" pitchFamily="18" charset="0"/>
              </a:rPr>
              <a:t>умҳурии</a:t>
            </a:r>
            <a:r>
              <a:rPr lang="ru-RU" sz="2400" dirty="0" smtClean="0">
                <a:latin typeface="Times New Roman Tj" pitchFamily="18" charset="-52"/>
                <a:ea typeface="Calibri" pitchFamily="34" charset="0"/>
                <a:cs typeface="Times New Roman" pitchFamily="18" charset="0"/>
              </a:rPr>
              <a:t> </a:t>
            </a:r>
            <a:r>
              <a:rPr lang="ru-RU" sz="2400" dirty="0" err="1" smtClean="0">
                <a:latin typeface="Times New Roman Tj" pitchFamily="18" charset="-52"/>
                <a:ea typeface="Calibri" pitchFamily="34" charset="0"/>
                <a:cs typeface="Times New Roman" pitchFamily="18" charset="0"/>
              </a:rPr>
              <a:t>Тоҷикистон</a:t>
            </a:r>
            <a:endParaRPr lang="ru-RU" sz="2400" dirty="0">
              <a:latin typeface="Calibri" pitchFamily="34" charset="0"/>
              <a:ea typeface="Calibri" pitchFamily="34"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2487056579"/>
              </p:ext>
            </p:extLst>
          </p:nvPr>
        </p:nvGraphicFramePr>
        <p:xfrm>
          <a:off x="395535" y="764704"/>
          <a:ext cx="8208912" cy="1593015"/>
        </p:xfrm>
        <a:graphic>
          <a:graphicData uri="http://schemas.openxmlformats.org/drawingml/2006/table">
            <a:tbl>
              <a:tblPr firstRow="1" firstCol="1" lastRow="1" lastCol="1" bandRow="1" bandCol="1">
                <a:tableStyleId>{B301B821-A1FF-4177-AEE7-76D212191A09}</a:tableStyleId>
              </a:tblPr>
              <a:tblGrid>
                <a:gridCol w="1023334"/>
                <a:gridCol w="939291"/>
                <a:gridCol w="962362"/>
                <a:gridCol w="1079362"/>
                <a:gridCol w="1518520"/>
                <a:gridCol w="1411408"/>
                <a:gridCol w="1274635"/>
              </a:tblGrid>
              <a:tr h="1203400">
                <a:tc>
                  <a:txBody>
                    <a:bodyPr/>
                    <a:lstStyle/>
                    <a:p>
                      <a:pPr marL="85725" indent="0" algn="just">
                        <a:spcAft>
                          <a:spcPts val="0"/>
                        </a:spcAft>
                      </a:pPr>
                      <a:r>
                        <a:rPr lang="tg-Cyrl-TJ" sz="800" spc="100" dirty="0">
                          <a:effectLst/>
                          <a:latin typeface="Times New Roman Tj" pitchFamily="18" charset="-52"/>
                        </a:rPr>
                        <a:t>Номгуйи мањсулот</a:t>
                      </a:r>
                      <a:endParaRPr lang="ru-RU" sz="1400" spc="100" dirty="0">
                        <a:effectLst/>
                        <a:latin typeface="Times New Roman Tj" pitchFamily="18" charset="-52"/>
                        <a:ea typeface="Times New Roman"/>
                        <a:cs typeface="Times New Roman"/>
                      </a:endParaRPr>
                    </a:p>
                  </a:txBody>
                  <a:tcPr marL="68580" marR="68580" marT="0" marB="0" vert="vert270"/>
                </a:tc>
                <a:tc>
                  <a:txBody>
                    <a:bodyPr/>
                    <a:lstStyle/>
                    <a:p>
                      <a:pPr marL="71755" algn="l">
                        <a:spcAft>
                          <a:spcPts val="0"/>
                        </a:spcAft>
                      </a:pPr>
                      <a:r>
                        <a:rPr lang="tg-Cyrl-TJ" sz="800" spc="100" dirty="0">
                          <a:effectLst/>
                          <a:latin typeface="Times New Roman Tj" pitchFamily="18" charset="-52"/>
                        </a:rPr>
                        <a:t>Ањолии Љумњурии Тољикистон дар соли 201</a:t>
                      </a:r>
                      <a:r>
                        <a:rPr lang="ru-RU" sz="800" spc="100" dirty="0">
                          <a:effectLst/>
                          <a:latin typeface="Times New Roman Tj" pitchFamily="18" charset="-52"/>
                        </a:rPr>
                        <a:t>7</a:t>
                      </a:r>
                      <a:endParaRPr lang="ru-RU" sz="1400" spc="100" dirty="0">
                        <a:effectLst/>
                        <a:latin typeface="Times New Roman Tj" pitchFamily="18" charset="-52"/>
                        <a:ea typeface="Times New Roman"/>
                        <a:cs typeface="Times New Roman"/>
                      </a:endParaRPr>
                    </a:p>
                  </a:txBody>
                  <a:tcPr marL="68580" marR="68580" marT="0" marB="0" vert="vert270"/>
                </a:tc>
                <a:tc>
                  <a:txBody>
                    <a:bodyPr/>
                    <a:lstStyle/>
                    <a:p>
                      <a:pPr marL="85725" indent="0" algn="l">
                        <a:spcAft>
                          <a:spcPts val="0"/>
                        </a:spcAft>
                      </a:pPr>
                      <a:r>
                        <a:rPr lang="tg-Cyrl-TJ" sz="800" spc="100" dirty="0">
                          <a:effectLst/>
                          <a:latin typeface="Times New Roman Tj" pitchFamily="18" charset="-52"/>
                        </a:rPr>
                        <a:t>Вояи рўзона тибќи меёрњои </a:t>
                      </a:r>
                      <a:r>
                        <a:rPr lang="ru-RU" sz="800" spc="100" dirty="0" err="1">
                          <a:effectLst/>
                          <a:latin typeface="Times New Roman Tj" pitchFamily="18" charset="-52"/>
                        </a:rPr>
                        <a:t>тавсиявии</a:t>
                      </a:r>
                      <a:r>
                        <a:rPr lang="ru-RU" sz="800" spc="100" dirty="0">
                          <a:effectLst/>
                          <a:latin typeface="Times New Roman Tj" pitchFamily="18" charset="-52"/>
                        </a:rPr>
                        <a:t> физиологии </a:t>
                      </a:r>
                      <a:r>
                        <a:rPr lang="ru-RU" sz="800" spc="100" dirty="0" err="1">
                          <a:effectLst/>
                          <a:latin typeface="Times New Roman Tj" pitchFamily="18" charset="-52"/>
                        </a:rPr>
                        <a:t>истеъмолї</a:t>
                      </a:r>
                      <a:r>
                        <a:rPr lang="ru-RU" sz="800" spc="100" dirty="0">
                          <a:effectLst/>
                          <a:latin typeface="Times New Roman Tj" pitchFamily="18" charset="-52"/>
                        </a:rPr>
                        <a:t> дар Љ Т</a:t>
                      </a:r>
                      <a:r>
                        <a:rPr lang="tg-Cyrl-TJ" sz="800" spc="100" dirty="0">
                          <a:effectLst/>
                          <a:latin typeface="Times New Roman Tj" pitchFamily="18" charset="-52"/>
                        </a:rPr>
                        <a:t> </a:t>
                      </a:r>
                      <a:endParaRPr lang="ru-RU" sz="1400" spc="100" dirty="0">
                        <a:effectLst/>
                        <a:latin typeface="Times New Roman Tj" pitchFamily="18" charset="-52"/>
                        <a:ea typeface="Times New Roman"/>
                        <a:cs typeface="Times New Roman"/>
                      </a:endParaRPr>
                    </a:p>
                  </a:txBody>
                  <a:tcPr marL="68580" marR="68580" marT="0" marB="0" vert="vert270"/>
                </a:tc>
                <a:tc>
                  <a:txBody>
                    <a:bodyPr/>
                    <a:lstStyle/>
                    <a:p>
                      <a:pPr marL="85725" indent="0" algn="l">
                        <a:spcAft>
                          <a:spcPts val="0"/>
                        </a:spcAft>
                      </a:pPr>
                      <a:r>
                        <a:rPr lang="tg-Cyrl-TJ" sz="800" spc="100" dirty="0">
                          <a:effectLst/>
                          <a:latin typeface="Times New Roman Tj" pitchFamily="18" charset="-52"/>
                        </a:rPr>
                        <a:t>Вояи солона тибќи меёрњои </a:t>
                      </a:r>
                      <a:r>
                        <a:rPr lang="ru-RU" sz="800" spc="100" dirty="0" err="1">
                          <a:effectLst/>
                          <a:latin typeface="Times New Roman Tj" pitchFamily="18" charset="-52"/>
                        </a:rPr>
                        <a:t>тавсиявии</a:t>
                      </a:r>
                      <a:r>
                        <a:rPr lang="ru-RU" sz="800" spc="100" dirty="0">
                          <a:effectLst/>
                          <a:latin typeface="Times New Roman Tj" pitchFamily="18" charset="-52"/>
                        </a:rPr>
                        <a:t> физиологии </a:t>
                      </a:r>
                      <a:r>
                        <a:rPr lang="ru-RU" sz="800" spc="100" dirty="0" err="1">
                          <a:effectLst/>
                          <a:latin typeface="Times New Roman Tj" pitchFamily="18" charset="-52"/>
                        </a:rPr>
                        <a:t>истеъмолї</a:t>
                      </a:r>
                      <a:r>
                        <a:rPr lang="ru-RU" sz="800" spc="100" dirty="0">
                          <a:effectLst/>
                          <a:latin typeface="Times New Roman Tj" pitchFamily="18" charset="-52"/>
                        </a:rPr>
                        <a:t> дар Љ Т</a:t>
                      </a:r>
                      <a:endParaRPr lang="ru-RU" sz="1400" spc="100" dirty="0">
                        <a:effectLst/>
                        <a:latin typeface="Times New Roman Tj" pitchFamily="18" charset="-52"/>
                        <a:ea typeface="Times New Roman"/>
                        <a:cs typeface="Times New Roman"/>
                      </a:endParaRPr>
                    </a:p>
                  </a:txBody>
                  <a:tcPr marL="68580" marR="68580" marT="0" marB="0" vert="vert270"/>
                </a:tc>
                <a:tc>
                  <a:txBody>
                    <a:bodyPr/>
                    <a:lstStyle/>
                    <a:p>
                      <a:pPr marL="85725" indent="0" algn="l">
                        <a:spcAft>
                          <a:spcPts val="0"/>
                        </a:spcAft>
                      </a:pPr>
                      <a:r>
                        <a:rPr lang="tg-Cyrl-TJ" sz="800" spc="100" dirty="0">
                          <a:effectLst/>
                          <a:latin typeface="Times New Roman Tj" pitchFamily="18" charset="-52"/>
                        </a:rPr>
                        <a:t>Талаботи ањолии Љумњурии Тољикистон  дар 1 сол тибќи меёрњои тавсиявии физиологии истеъмолї дар Љ Т</a:t>
                      </a:r>
                      <a:endParaRPr lang="ru-RU" sz="1400" spc="100" dirty="0">
                        <a:effectLst/>
                        <a:latin typeface="Times New Roman Tj" pitchFamily="18" charset="-52"/>
                        <a:ea typeface="Times New Roman"/>
                        <a:cs typeface="Times New Roman"/>
                      </a:endParaRPr>
                    </a:p>
                  </a:txBody>
                  <a:tcPr marL="68580" marR="68580" marT="0" marB="0" vert="vert270"/>
                </a:tc>
                <a:tc>
                  <a:txBody>
                    <a:bodyPr/>
                    <a:lstStyle/>
                    <a:p>
                      <a:pPr marL="85725" indent="0" algn="l">
                        <a:spcAft>
                          <a:spcPts val="0"/>
                        </a:spcAft>
                      </a:pPr>
                      <a:r>
                        <a:rPr lang="tg-Cyrl-TJ" sz="800" spc="100" dirty="0">
                          <a:effectLst/>
                          <a:latin typeface="Times New Roman Tj" pitchFamily="18" charset="-52"/>
                        </a:rPr>
                        <a:t>Истењсоли  шир дар њаммаи котегорияњои  хољагињо дар соли 201</a:t>
                      </a:r>
                      <a:r>
                        <a:rPr lang="ru-RU" sz="800" spc="100" dirty="0">
                          <a:effectLst/>
                          <a:latin typeface="Times New Roman Tj" pitchFamily="18" charset="-52"/>
                        </a:rPr>
                        <a:t>7</a:t>
                      </a:r>
                      <a:endParaRPr lang="ru-RU" sz="1400" spc="100" dirty="0">
                        <a:effectLst/>
                        <a:latin typeface="Times New Roman Tj" pitchFamily="18" charset="-52"/>
                        <a:ea typeface="Times New Roman"/>
                        <a:cs typeface="Times New Roman"/>
                      </a:endParaRPr>
                    </a:p>
                  </a:txBody>
                  <a:tcPr marL="68580" marR="68580" marT="0" marB="0" vert="vert270"/>
                </a:tc>
                <a:tc>
                  <a:txBody>
                    <a:bodyPr/>
                    <a:lstStyle/>
                    <a:p>
                      <a:pPr marL="85725" indent="0" algn="l">
                        <a:spcAft>
                          <a:spcPts val="0"/>
                        </a:spcAft>
                      </a:pPr>
                      <a:r>
                        <a:rPr lang="tg-Cyrl-TJ" sz="800" spc="100" dirty="0">
                          <a:effectLst/>
                          <a:latin typeface="Times New Roman Tj" pitchFamily="18" charset="-52"/>
                        </a:rPr>
                        <a:t>Таъмини ањолии Љумњурии Тољикистон бо шири истењсол ватанї  меёрњои </a:t>
                      </a:r>
                      <a:r>
                        <a:rPr lang="ru-RU" sz="800" spc="100" dirty="0" err="1">
                          <a:effectLst/>
                          <a:latin typeface="Times New Roman Tj" pitchFamily="18" charset="-52"/>
                        </a:rPr>
                        <a:t>тавсиявии</a:t>
                      </a:r>
                      <a:r>
                        <a:rPr lang="ru-RU" sz="800" spc="100" dirty="0">
                          <a:effectLst/>
                          <a:latin typeface="Times New Roman Tj" pitchFamily="18" charset="-52"/>
                        </a:rPr>
                        <a:t> физиологии </a:t>
                      </a:r>
                      <a:r>
                        <a:rPr lang="ru-RU" sz="800" spc="100" dirty="0" err="1">
                          <a:effectLst/>
                          <a:latin typeface="Times New Roman Tj" pitchFamily="18" charset="-52"/>
                        </a:rPr>
                        <a:t>истеъмолї</a:t>
                      </a:r>
                      <a:r>
                        <a:rPr lang="ru-RU" sz="800" spc="100" dirty="0">
                          <a:effectLst/>
                          <a:latin typeface="Times New Roman Tj" pitchFamily="18" charset="-52"/>
                        </a:rPr>
                        <a:t> дар Љ Т дар соли 2017</a:t>
                      </a:r>
                      <a:endParaRPr lang="ru-RU" sz="1400" spc="100" dirty="0">
                        <a:effectLst/>
                        <a:latin typeface="Times New Roman Tj" pitchFamily="18" charset="-52"/>
                        <a:ea typeface="Times New Roman"/>
                        <a:cs typeface="Times New Roman"/>
                      </a:endParaRPr>
                    </a:p>
                  </a:txBody>
                  <a:tcPr marL="68580" marR="68580" marT="0" marB="0" vert="vert270"/>
                </a:tc>
              </a:tr>
              <a:tr h="389615">
                <a:tc>
                  <a:txBody>
                    <a:bodyPr/>
                    <a:lstStyle/>
                    <a:p>
                      <a:pPr algn="just">
                        <a:spcAft>
                          <a:spcPts val="0"/>
                        </a:spcAft>
                      </a:pPr>
                      <a:r>
                        <a:rPr lang="tg-Cyrl-TJ" sz="1000" spc="100" dirty="0">
                          <a:effectLst/>
                          <a:latin typeface="Times New Roman Tj" pitchFamily="18" charset="-52"/>
                        </a:rPr>
                        <a:t>Шир </a:t>
                      </a:r>
                      <a:endParaRPr lang="ru-RU" sz="1400" spc="100" dirty="0">
                        <a:effectLst/>
                        <a:latin typeface="Times New Roman Tj" pitchFamily="18" charset="-52"/>
                        <a:ea typeface="Times New Roman"/>
                        <a:cs typeface="Times New Roman"/>
                      </a:endParaRPr>
                    </a:p>
                  </a:txBody>
                  <a:tcPr marL="68580" marR="68580" marT="0" marB="0"/>
                </a:tc>
                <a:tc>
                  <a:txBody>
                    <a:bodyPr/>
                    <a:lstStyle/>
                    <a:p>
                      <a:pPr indent="21590" algn="just">
                        <a:spcAft>
                          <a:spcPts val="0"/>
                        </a:spcAft>
                      </a:pPr>
                      <a:r>
                        <a:rPr lang="ru-RU" sz="1000" spc="100" dirty="0">
                          <a:effectLst/>
                          <a:latin typeface="Times New Roman Tj" pitchFamily="18" charset="-52"/>
                        </a:rPr>
                        <a:t>8931200</a:t>
                      </a:r>
                      <a:endParaRPr lang="ru-RU" sz="1400" spc="100" dirty="0">
                        <a:effectLst/>
                        <a:latin typeface="Times New Roman Tj" pitchFamily="18" charset="-52"/>
                        <a:ea typeface="Times New Roman"/>
                        <a:cs typeface="Times New Roman"/>
                      </a:endParaRPr>
                    </a:p>
                  </a:txBody>
                  <a:tcPr marL="68580" marR="68580" marT="0" marB="0"/>
                </a:tc>
                <a:tc>
                  <a:txBody>
                    <a:bodyPr/>
                    <a:lstStyle/>
                    <a:p>
                      <a:pPr indent="21590" algn="just">
                        <a:spcAft>
                          <a:spcPts val="0"/>
                        </a:spcAft>
                      </a:pPr>
                      <a:r>
                        <a:rPr lang="ru-RU" sz="1000" spc="100" dirty="0">
                          <a:effectLst/>
                          <a:latin typeface="Times New Roman Tj" pitchFamily="18" charset="-52"/>
                        </a:rPr>
                        <a:t>316</a:t>
                      </a:r>
                      <a:r>
                        <a:rPr lang="tg-Cyrl-TJ" sz="1000" spc="100" dirty="0">
                          <a:effectLst/>
                          <a:latin typeface="Times New Roman Tj" pitchFamily="18" charset="-52"/>
                        </a:rPr>
                        <a:t>г</a:t>
                      </a:r>
                      <a:r>
                        <a:rPr lang="ru-RU" sz="1000" spc="100" dirty="0">
                          <a:effectLst/>
                          <a:latin typeface="Times New Roman Tj" pitchFamily="18" charset="-52"/>
                        </a:rPr>
                        <a:t>р</a:t>
                      </a:r>
                      <a:endParaRPr lang="ru-RU" sz="1400" spc="100" dirty="0">
                        <a:effectLst/>
                        <a:latin typeface="Times New Roman Tj" pitchFamily="18" charset="-52"/>
                        <a:ea typeface="Times New Roman"/>
                        <a:cs typeface="Times New Roman"/>
                      </a:endParaRPr>
                    </a:p>
                  </a:txBody>
                  <a:tcPr marL="68580" marR="68580" marT="0" marB="0"/>
                </a:tc>
                <a:tc>
                  <a:txBody>
                    <a:bodyPr/>
                    <a:lstStyle/>
                    <a:p>
                      <a:pPr indent="21590" algn="just">
                        <a:spcAft>
                          <a:spcPts val="0"/>
                        </a:spcAft>
                      </a:pPr>
                      <a:r>
                        <a:rPr lang="ru-RU" sz="1000" spc="100" dirty="0">
                          <a:effectLst/>
                          <a:latin typeface="Times New Roman Tj" pitchFamily="18" charset="-52"/>
                        </a:rPr>
                        <a:t>115,3</a:t>
                      </a:r>
                      <a:r>
                        <a:rPr lang="tg-Cyrl-TJ" sz="1000" spc="100" dirty="0">
                          <a:effectLst/>
                          <a:latin typeface="Times New Roman Tj" pitchFamily="18" charset="-52"/>
                        </a:rPr>
                        <a:t>кг</a:t>
                      </a:r>
                      <a:endParaRPr lang="ru-RU" sz="1400" spc="100" dirty="0">
                        <a:effectLst/>
                        <a:latin typeface="Times New Roman Tj" pitchFamily="18" charset="-52"/>
                        <a:ea typeface="Times New Roman"/>
                        <a:cs typeface="Times New Roman"/>
                      </a:endParaRPr>
                    </a:p>
                  </a:txBody>
                  <a:tcPr marL="68580" marR="68580" marT="0" marB="0"/>
                </a:tc>
                <a:tc>
                  <a:txBody>
                    <a:bodyPr/>
                    <a:lstStyle/>
                    <a:p>
                      <a:pPr indent="-6985" algn="just">
                        <a:spcAft>
                          <a:spcPts val="0"/>
                        </a:spcAft>
                      </a:pPr>
                      <a:r>
                        <a:rPr lang="ru-RU" sz="1000" spc="100" dirty="0">
                          <a:effectLst/>
                          <a:latin typeface="Times New Roman Tj" pitchFamily="18" charset="-52"/>
                        </a:rPr>
                        <a:t>1029767360</a:t>
                      </a:r>
                      <a:r>
                        <a:rPr lang="tg-Cyrl-TJ" sz="1000" spc="100" dirty="0">
                          <a:effectLst/>
                          <a:latin typeface="Times New Roman Tj" pitchFamily="18" charset="-52"/>
                        </a:rPr>
                        <a:t> кг</a:t>
                      </a:r>
                      <a:endParaRPr lang="ru-RU" sz="1400" spc="100" dirty="0">
                        <a:effectLst/>
                        <a:latin typeface="Times New Roman Tj" pitchFamily="18" charset="-52"/>
                        <a:ea typeface="Times New Roman"/>
                        <a:cs typeface="Times New Roman"/>
                      </a:endParaRPr>
                    </a:p>
                  </a:txBody>
                  <a:tcPr marL="68580" marR="68580" marT="0" marB="0"/>
                </a:tc>
                <a:tc>
                  <a:txBody>
                    <a:bodyPr/>
                    <a:lstStyle/>
                    <a:p>
                      <a:pPr indent="21590" algn="just">
                        <a:spcAft>
                          <a:spcPts val="0"/>
                        </a:spcAft>
                      </a:pPr>
                      <a:r>
                        <a:rPr lang="ru-RU" sz="1000" spc="100" dirty="0" smtClean="0">
                          <a:effectLst/>
                          <a:latin typeface="Times New Roman Tj" pitchFamily="18" charset="-52"/>
                        </a:rPr>
                        <a:t>949972000</a:t>
                      </a:r>
                      <a:r>
                        <a:rPr lang="tg-Cyrl-TJ" sz="1000" spc="100" dirty="0">
                          <a:effectLst/>
                          <a:latin typeface="Times New Roman Tj" pitchFamily="18" charset="-52"/>
                        </a:rPr>
                        <a:t>кг</a:t>
                      </a:r>
                      <a:endParaRPr lang="ru-RU" sz="1400" spc="100" dirty="0">
                        <a:effectLst/>
                        <a:latin typeface="Times New Roman Tj" pitchFamily="18" charset="-52"/>
                        <a:ea typeface="Times New Roman"/>
                        <a:cs typeface="Times New Roman"/>
                      </a:endParaRPr>
                    </a:p>
                  </a:txBody>
                  <a:tcPr marL="68580" marR="68580" marT="0" marB="0"/>
                </a:tc>
                <a:tc>
                  <a:txBody>
                    <a:bodyPr/>
                    <a:lstStyle/>
                    <a:p>
                      <a:pPr algn="just">
                        <a:spcAft>
                          <a:spcPts val="0"/>
                        </a:spcAft>
                      </a:pPr>
                      <a:r>
                        <a:rPr lang="tg-Cyrl-TJ" sz="1000" spc="100" dirty="0">
                          <a:effectLst/>
                          <a:latin typeface="Times New Roman Tj" pitchFamily="18" charset="-52"/>
                        </a:rPr>
                        <a:t>10</a:t>
                      </a:r>
                      <a:r>
                        <a:rPr lang="ru-RU" sz="1000" spc="100" dirty="0">
                          <a:effectLst/>
                          <a:latin typeface="Times New Roman Tj" pitchFamily="18" charset="-52"/>
                        </a:rPr>
                        <a:t>6</a:t>
                      </a:r>
                      <a:r>
                        <a:rPr lang="tg-Cyrl-TJ" sz="1000" spc="100" dirty="0">
                          <a:effectLst/>
                          <a:latin typeface="Times New Roman Tj" pitchFamily="18" charset="-52"/>
                        </a:rPr>
                        <a:t>,</a:t>
                      </a:r>
                      <a:r>
                        <a:rPr lang="ru-RU" sz="1000" spc="100" dirty="0">
                          <a:effectLst/>
                          <a:latin typeface="Times New Roman Tj" pitchFamily="18" charset="-52"/>
                        </a:rPr>
                        <a:t>3</a:t>
                      </a:r>
                      <a:r>
                        <a:rPr lang="tg-Cyrl-TJ" sz="1000" spc="100" dirty="0">
                          <a:effectLst/>
                          <a:latin typeface="Times New Roman Tj" pitchFamily="18" charset="-52"/>
                        </a:rPr>
                        <a:t> кг</a:t>
                      </a:r>
                      <a:endParaRPr lang="ru-RU" sz="1400" spc="100" dirty="0">
                        <a:effectLst/>
                        <a:latin typeface="Times New Roman Tj" pitchFamily="18" charset="-52"/>
                        <a:ea typeface="Times New Roman"/>
                        <a:cs typeface="Times New Roman"/>
                      </a:endParaRPr>
                    </a:p>
                  </a:txBody>
                  <a:tcPr marL="68580" marR="68580" marT="0" marB="0"/>
                </a:tc>
              </a:tr>
            </a:tbl>
          </a:graphicData>
        </a:graphic>
      </p:graphicFrame>
      <p:graphicFrame>
        <p:nvGraphicFramePr>
          <p:cNvPr id="5" name="Диаграмма 4"/>
          <p:cNvGraphicFramePr>
            <a:graphicFrameLocks/>
          </p:cNvGraphicFramePr>
          <p:nvPr>
            <p:extLst>
              <p:ext uri="{D42A27DB-BD31-4B8C-83A1-F6EECF244321}">
                <p14:modId xmlns:p14="http://schemas.microsoft.com/office/powerpoint/2010/main" val="3899233974"/>
              </p:ext>
            </p:extLst>
          </p:nvPr>
        </p:nvGraphicFramePr>
        <p:xfrm>
          <a:off x="467544" y="2996952"/>
          <a:ext cx="8208912" cy="3456384"/>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395536" y="260648"/>
            <a:ext cx="8424936" cy="553998"/>
          </a:xfrm>
          <a:prstGeom prst="rect">
            <a:avLst/>
          </a:prstGeom>
        </p:spPr>
        <p:txBody>
          <a:bodyPr wrap="square">
            <a:spAutoFit/>
          </a:bodyPr>
          <a:lstStyle/>
          <a:p>
            <a:r>
              <a:rPr lang="ru-RU" dirty="0" smtClean="0">
                <a:latin typeface="Times New Roman Tj"/>
                <a:ea typeface="Times New Roman"/>
                <a:cs typeface="Times New Roman"/>
              </a:rPr>
              <a:t>   </a:t>
            </a:r>
            <a:r>
              <a:rPr lang="ru-RU" b="1" dirty="0" smtClean="0">
                <a:latin typeface="Times New Roman Tj"/>
                <a:ea typeface="Times New Roman"/>
                <a:cs typeface="Times New Roman"/>
              </a:rPr>
              <a:t>Т</a:t>
            </a:r>
            <a:r>
              <a:rPr lang="tg-Cyrl-TJ" b="1" dirty="0" smtClean="0">
                <a:effectLst/>
                <a:latin typeface="Times New Roman Tj"/>
                <a:ea typeface="Times New Roman"/>
                <a:cs typeface="Times New Roman"/>
              </a:rPr>
              <a:t>аъмини </a:t>
            </a:r>
            <a:r>
              <a:rPr lang="tg-Cyrl-TJ" b="1" dirty="0" smtClean="0">
                <a:effectLst/>
                <a:latin typeface="Times New Roman Tj"/>
                <a:ea typeface="Times New Roman"/>
                <a:cs typeface="Times New Roman"/>
              </a:rPr>
              <a:t>а</a:t>
            </a:r>
            <a:r>
              <a:rPr lang="tg-Cyrl-TJ" b="1" dirty="0">
                <a:latin typeface="Times New Roman Tj"/>
                <a:ea typeface="Times New Roman"/>
                <a:cs typeface="Times New Roman"/>
              </a:rPr>
              <a:t>ҳ</a:t>
            </a:r>
            <a:r>
              <a:rPr lang="tg-Cyrl-TJ" b="1" dirty="0" smtClean="0">
                <a:effectLst/>
                <a:latin typeface="Times New Roman Tj"/>
                <a:ea typeface="Times New Roman"/>
                <a:cs typeface="Times New Roman"/>
              </a:rPr>
              <a:t>олии </a:t>
            </a:r>
            <a:r>
              <a:rPr lang="tg-Cyrl-TJ" b="1" dirty="0" smtClean="0">
                <a:effectLst/>
                <a:latin typeface="Times New Roman Tj"/>
                <a:ea typeface="Times New Roman"/>
                <a:cs typeface="Times New Roman"/>
              </a:rPr>
              <a:t>кишвар бо шири </a:t>
            </a:r>
            <a:r>
              <a:rPr lang="tg-Cyrl-TJ" b="1" dirty="0" smtClean="0">
                <a:effectLst/>
                <a:latin typeface="Times New Roman Tj"/>
                <a:ea typeface="Times New Roman"/>
                <a:cs typeface="Times New Roman"/>
              </a:rPr>
              <a:t>истеҳсоли ватанӣ </a:t>
            </a:r>
            <a:r>
              <a:rPr lang="tg-Cyrl-TJ" b="1" dirty="0" smtClean="0">
                <a:effectLst/>
                <a:latin typeface="Times New Roman Tj"/>
                <a:ea typeface="Times New Roman"/>
                <a:cs typeface="Times New Roman"/>
              </a:rPr>
              <a:t>дар соли 2017          </a:t>
            </a:r>
            <a:r>
              <a:rPr lang="tg-Cyrl-TJ" sz="1200" dirty="0">
                <a:latin typeface="Times New Roman Tj" pitchFamily="18" charset="-52"/>
              </a:rPr>
              <a:t>Ҷ</a:t>
            </a:r>
            <a:r>
              <a:rPr lang="tg-Cyrl-TJ" sz="1200" dirty="0" smtClean="0">
                <a:latin typeface="Times New Roman Tj" pitchFamily="18" charset="-52"/>
              </a:rPr>
              <a:t>адвали </a:t>
            </a:r>
            <a:r>
              <a:rPr lang="tg-Cyrl-TJ" sz="1200" dirty="0" smtClean="0">
                <a:latin typeface="Times New Roman Tj" pitchFamily="18" charset="-52"/>
              </a:rPr>
              <a:t>1</a:t>
            </a:r>
            <a:endParaRPr lang="ru-RU" sz="1200" dirty="0">
              <a:latin typeface="Times New Roman Tj" pitchFamily="18" charset="-52"/>
            </a:endParaRPr>
          </a:p>
        </p:txBody>
      </p:sp>
      <p:sp>
        <p:nvSpPr>
          <p:cNvPr id="6" name="Прямоугольник 5"/>
          <p:cNvSpPr/>
          <p:nvPr/>
        </p:nvSpPr>
        <p:spPr>
          <a:xfrm>
            <a:off x="395536" y="2420888"/>
            <a:ext cx="8424936" cy="646331"/>
          </a:xfrm>
          <a:prstGeom prst="rect">
            <a:avLst/>
          </a:prstGeom>
        </p:spPr>
        <p:txBody>
          <a:bodyPr wrap="square">
            <a:spAutoFit/>
          </a:bodyPr>
          <a:lstStyle/>
          <a:p>
            <a:pPr algn="ctr"/>
            <a:r>
              <a:rPr lang="tg-Cyrl-TJ" b="1" dirty="0" smtClean="0">
                <a:effectLst/>
                <a:latin typeface="Times New Roman Tj"/>
                <a:ea typeface="Times New Roman"/>
                <a:cs typeface="Times New Roman"/>
              </a:rPr>
              <a:t>Коэффисенти истифодабарии </a:t>
            </a:r>
            <a:r>
              <a:rPr lang="tg-Cyrl-TJ" b="1" dirty="0" smtClean="0">
                <a:effectLst/>
                <a:latin typeface="Times New Roman Tj"/>
                <a:ea typeface="Times New Roman"/>
                <a:cs typeface="Times New Roman"/>
              </a:rPr>
              <a:t>иқтидори лоиҳавии истеҳсолии </a:t>
            </a:r>
            <a:endParaRPr lang="tg-Cyrl-TJ" b="1" dirty="0" smtClean="0">
              <a:effectLst/>
              <a:latin typeface="Times New Roman Tj"/>
              <a:ea typeface="Times New Roman"/>
              <a:cs typeface="Times New Roman"/>
            </a:endParaRPr>
          </a:p>
          <a:p>
            <a:pPr algn="ctr"/>
            <a:r>
              <a:rPr lang="tg-Cyrl-TJ" b="1" dirty="0" smtClean="0">
                <a:effectLst/>
                <a:latin typeface="Times New Roman Tj"/>
                <a:ea typeface="Times New Roman"/>
                <a:cs typeface="Times New Roman"/>
              </a:rPr>
              <a:t>корхонаҳои </a:t>
            </a:r>
            <a:r>
              <a:rPr lang="tg-Cyrl-TJ" b="1" dirty="0" smtClean="0">
                <a:effectLst/>
                <a:latin typeface="Times New Roman Tj"/>
                <a:ea typeface="Times New Roman"/>
                <a:cs typeface="Times New Roman"/>
              </a:rPr>
              <a:t>коркард дар соли 2017</a:t>
            </a:r>
            <a:endParaRPr lang="ru-RU" b="1"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60648"/>
            <a:ext cx="8435280" cy="6336704"/>
          </a:xfrm>
        </p:spPr>
        <p:txBody>
          <a:bodyPr/>
          <a:lstStyle/>
          <a:p>
            <a:pPr lvl="0"/>
            <a:r>
              <a:rPr lang="ru-RU" sz="2400" dirty="0" err="1">
                <a:latin typeface="Times New Roman" panose="02020603050405020304" pitchFamily="18" charset="0"/>
                <a:cs typeface="Times New Roman" panose="02020603050405020304" pitchFamily="18" charset="0"/>
              </a:rPr>
              <a:t>Ҳисаи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маҳсулоти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воридотии</a:t>
            </a:r>
            <a:r>
              <a:rPr lang="ru-RU" sz="2400" dirty="0">
                <a:latin typeface="Times New Roman" panose="02020603050405020304" pitchFamily="18" charset="0"/>
                <a:cs typeface="Times New Roman" panose="02020603050405020304" pitchFamily="18" charset="0"/>
              </a:rPr>
              <a:t> шири дар </a:t>
            </a:r>
            <a:r>
              <a:rPr lang="ru-RU" sz="2400" dirty="0" err="1">
                <a:latin typeface="Times New Roman" panose="02020603050405020304" pitchFamily="18" charset="0"/>
                <a:cs typeface="Times New Roman" panose="02020603050405020304" pitchFamily="18" charset="0"/>
              </a:rPr>
              <a:t>ҳаҷми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умумии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истеъмолот</a:t>
            </a:r>
            <a:r>
              <a:rPr lang="ru-RU" sz="2400" dirty="0">
                <a:latin typeface="Times New Roman" panose="02020603050405020304" pitchFamily="18" charset="0"/>
                <a:cs typeface="Times New Roman" panose="02020603050405020304" pitchFamily="18" charset="0"/>
              </a:rPr>
              <a:t> дар соли 2017 – 0,7%-</a:t>
            </a:r>
            <a:r>
              <a:rPr lang="ru-RU" sz="2400" dirty="0" err="1">
                <a:latin typeface="Times New Roman" panose="02020603050405020304" pitchFamily="18" charset="0"/>
                <a:cs typeface="Times New Roman" panose="02020603050405020304" pitchFamily="18" charset="0"/>
              </a:rPr>
              <a:t>ро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ташкил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дод</a:t>
            </a:r>
            <a:r>
              <a:rPr lang="ru-RU" sz="2400" dirty="0">
                <a:latin typeface="Times New Roman" panose="02020603050405020304" pitchFamily="18" charset="0"/>
                <a:cs typeface="Times New Roman" panose="02020603050405020304" pitchFamily="18" charset="0"/>
              </a:rPr>
              <a:t>. Дар соли 2017 </a:t>
            </a:r>
            <a:r>
              <a:rPr lang="ru-RU" sz="2400" dirty="0" err="1">
                <a:latin typeface="Times New Roman" panose="02020603050405020304" pitchFamily="18" charset="0"/>
                <a:cs typeface="Times New Roman" panose="02020603050405020304" pitchFamily="18" charset="0"/>
              </a:rPr>
              <a:t>воридоти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умумии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маҳсулоти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ширӣ</a:t>
            </a:r>
            <a:r>
              <a:rPr lang="ru-RU" sz="2400" dirty="0">
                <a:latin typeface="Times New Roman" panose="02020603050405020304" pitchFamily="18" charset="0"/>
                <a:cs typeface="Times New Roman" panose="02020603050405020304" pitchFamily="18" charset="0"/>
              </a:rPr>
              <a:t> ба </a:t>
            </a:r>
            <a:r>
              <a:rPr lang="ru-RU" sz="2400" dirty="0" err="1">
                <a:latin typeface="Times New Roman" panose="02020603050405020304" pitchFamily="18" charset="0"/>
                <a:cs typeface="Times New Roman" panose="02020603050405020304" pitchFamily="18" charset="0"/>
              </a:rPr>
              <a:t>Ҷумҳурии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Тоҷикистон</a:t>
            </a:r>
            <a:r>
              <a:rPr lang="ru-RU" sz="2400" dirty="0">
                <a:latin typeface="Times New Roman" panose="02020603050405020304" pitchFamily="18" charset="0"/>
                <a:cs typeface="Times New Roman" panose="02020603050405020304" pitchFamily="18" charset="0"/>
              </a:rPr>
              <a:t> 6,7 </a:t>
            </a:r>
            <a:r>
              <a:rPr lang="ru-RU" sz="2400" dirty="0" err="1">
                <a:latin typeface="Times New Roman" panose="02020603050405020304" pitchFamily="18" charset="0"/>
                <a:cs typeface="Times New Roman" panose="02020603050405020304" pitchFamily="18" charset="0"/>
              </a:rPr>
              <a:t>ҳазор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тоннро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ташкил</a:t>
            </a:r>
            <a:r>
              <a:rPr lang="ru-RU" sz="2400" dirty="0">
                <a:latin typeface="Times New Roman" panose="02020603050405020304" pitchFamily="18" charset="0"/>
                <a:cs typeface="Times New Roman" panose="02020603050405020304" pitchFamily="18" charset="0"/>
              </a:rPr>
              <a:t> кард, </a:t>
            </a:r>
            <a:r>
              <a:rPr lang="ru-RU" sz="2400" dirty="0" err="1">
                <a:latin typeface="Times New Roman" panose="02020603050405020304" pitchFamily="18" charset="0"/>
                <a:cs typeface="Times New Roman" panose="02020603050405020304" pitchFamily="18" charset="0"/>
              </a:rPr>
              <a:t>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нисбат</a:t>
            </a:r>
            <a:r>
              <a:rPr lang="ru-RU" sz="2400" dirty="0">
                <a:latin typeface="Times New Roman" panose="02020603050405020304" pitchFamily="18" charset="0"/>
                <a:cs typeface="Times New Roman" panose="02020603050405020304" pitchFamily="18" charset="0"/>
              </a:rPr>
              <a:t> ба соли 2016 ба 500 тонн ва ё ба 6,9% </a:t>
            </a:r>
            <a:r>
              <a:rPr lang="ru-RU" sz="2400" dirty="0" err="1">
                <a:latin typeface="Times New Roman" panose="02020603050405020304" pitchFamily="18" charset="0"/>
                <a:cs typeface="Times New Roman" panose="02020603050405020304" pitchFamily="18" charset="0"/>
              </a:rPr>
              <a:t>коҳиш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ёфт</a:t>
            </a:r>
            <a:r>
              <a:rPr lang="ru-RU" sz="2400" dirty="0">
                <a:latin typeface="Times New Roman" panose="02020603050405020304" pitchFamily="18" charset="0"/>
                <a:cs typeface="Times New Roman" panose="02020603050405020304" pitchFamily="18" charset="0"/>
              </a:rPr>
              <a:t>. </a:t>
            </a:r>
          </a:p>
          <a:p>
            <a:pPr lvl="0"/>
            <a:r>
              <a:rPr lang="ru-RU" sz="2400" dirty="0" err="1">
                <a:latin typeface="Times New Roman" panose="02020603050405020304" pitchFamily="18" charset="0"/>
                <a:cs typeface="Times New Roman" panose="02020603050405020304" pitchFamily="18" charset="0"/>
              </a:rPr>
              <a:t>Истеъмоли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умумии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маҳсулоти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ширии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корхонаҳои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коркарди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ватанӣ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ҳамагӣ</a:t>
            </a:r>
            <a:r>
              <a:rPr lang="ru-RU" sz="2400" dirty="0">
                <a:latin typeface="Times New Roman" panose="02020603050405020304" pitchFamily="18" charset="0"/>
                <a:cs typeface="Times New Roman" panose="02020603050405020304" pitchFamily="18" charset="0"/>
              </a:rPr>
              <a:t> 2,22% </a:t>
            </a:r>
            <a:r>
              <a:rPr lang="ru-RU" sz="2400" dirty="0" err="1">
                <a:latin typeface="Times New Roman" panose="02020603050405020304" pitchFamily="18" charset="0"/>
                <a:cs typeface="Times New Roman" panose="02020603050405020304" pitchFamily="18" charset="0"/>
              </a:rPr>
              <a:t>ташкил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дод</a:t>
            </a:r>
            <a:r>
              <a:rPr lang="ru-RU" sz="2400" dirty="0">
                <a:latin typeface="Times New Roman" panose="02020603050405020304" pitchFamily="18" charset="0"/>
                <a:cs typeface="Times New Roman" panose="02020603050405020304" pitchFamily="18" charset="0"/>
              </a:rPr>
              <a:t>. </a:t>
            </a:r>
          </a:p>
          <a:p>
            <a:pPr lvl="0"/>
            <a:r>
              <a:rPr lang="ru-RU" sz="2400" dirty="0">
                <a:latin typeface="Times New Roman" panose="02020603050405020304" pitchFamily="18" charset="0"/>
                <a:cs typeface="Times New Roman" panose="02020603050405020304" pitchFamily="18" charset="0"/>
              </a:rPr>
              <a:t>Дар соли 2016 </a:t>
            </a:r>
            <a:r>
              <a:rPr lang="ru-RU" sz="2400" dirty="0" err="1">
                <a:latin typeface="Times New Roman" panose="02020603050405020304" pitchFamily="18" charset="0"/>
                <a:cs typeface="Times New Roman" panose="02020603050405020304" pitchFamily="18" charset="0"/>
              </a:rPr>
              <a:t>корхонаҳои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коркарди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маҳсулоти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ширӣ</a:t>
            </a:r>
            <a:r>
              <a:rPr lang="ru-RU" sz="2400" dirty="0">
                <a:latin typeface="Times New Roman" panose="02020603050405020304" pitchFamily="18" charset="0"/>
                <a:cs typeface="Times New Roman" panose="02020603050405020304" pitchFamily="18" charset="0"/>
              </a:rPr>
              <a:t> 13987,5 тонн </a:t>
            </a:r>
            <a:r>
              <a:rPr lang="ru-RU" sz="2400" dirty="0" err="1">
                <a:latin typeface="Times New Roman" panose="02020603050405020304" pitchFamily="18" charset="0"/>
                <a:cs typeface="Times New Roman" panose="02020603050405020304" pitchFamily="18" charset="0"/>
              </a:rPr>
              <a:t>маҳсулот</a:t>
            </a:r>
            <a:r>
              <a:rPr lang="ru-RU" sz="2400" dirty="0">
                <a:latin typeface="Times New Roman" panose="02020603050405020304" pitchFamily="18" charset="0"/>
                <a:cs typeface="Times New Roman" panose="02020603050405020304" pitchFamily="18" charset="0"/>
              </a:rPr>
              <a:t> бо </a:t>
            </a:r>
            <a:r>
              <a:rPr lang="ru-RU" sz="2400" dirty="0" err="1">
                <a:latin typeface="Times New Roman" panose="02020603050405020304" pitchFamily="18" charset="0"/>
                <a:cs typeface="Times New Roman" panose="02020603050405020304" pitchFamily="18" charset="0"/>
              </a:rPr>
              <a:t>назардошти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бозҳисоб</a:t>
            </a:r>
            <a:r>
              <a:rPr lang="ru-RU" sz="2400" dirty="0">
                <a:latin typeface="Times New Roman" panose="02020603050405020304" pitchFamily="18" charset="0"/>
                <a:cs typeface="Times New Roman" panose="02020603050405020304" pitchFamily="18" charset="0"/>
              </a:rPr>
              <a:t> бо </a:t>
            </a:r>
            <a:r>
              <a:rPr lang="ru-RU" sz="2400" dirty="0" err="1">
                <a:latin typeface="Times New Roman" panose="02020603050405020304" pitchFamily="18" charset="0"/>
                <a:cs typeface="Times New Roman" panose="02020603050405020304" pitchFamily="18" charset="0"/>
              </a:rPr>
              <a:t>шир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истеҳсол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намуданд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ки</a:t>
            </a:r>
            <a:r>
              <a:rPr lang="ru-RU" sz="2400" dirty="0">
                <a:latin typeface="Times New Roman" panose="02020603050405020304" pitchFamily="18" charset="0"/>
                <a:cs typeface="Times New Roman" panose="02020603050405020304" pitchFamily="18" charset="0"/>
              </a:rPr>
              <a:t> ҳ</a:t>
            </a:r>
            <a:r>
              <a:rPr lang="tg-Cyrl-TJ" sz="2400" dirty="0">
                <a:latin typeface="Times New Roman" panose="02020603050405020304" pitchFamily="18" charset="0"/>
                <a:cs typeface="Times New Roman" panose="02020603050405020304" pitchFamily="18" charset="0"/>
              </a:rPr>
              <a:t>амаги дар маҷмўъ 1,5% аз ҳаҷми умумии истеҳсол дар корхонаҳо коркард шудаанду халос.</a:t>
            </a:r>
            <a:endParaRPr lang="ru-RU" sz="2400" dirty="0">
              <a:latin typeface="Times New Roman" panose="02020603050405020304" pitchFamily="18" charset="0"/>
              <a:cs typeface="Times New Roman" panose="02020603050405020304" pitchFamily="18" charset="0"/>
            </a:endParaRPr>
          </a:p>
          <a:p>
            <a:pPr lvl="0"/>
            <a:r>
              <a:rPr lang="ru-RU" sz="2400" dirty="0" err="1">
                <a:latin typeface="Times New Roman" panose="02020603050405020304" pitchFamily="18" charset="0"/>
                <a:cs typeface="Times New Roman" panose="02020603050405020304" pitchFamily="18" charset="0"/>
              </a:rPr>
              <a:t>Ҳамин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тариқ</a:t>
            </a:r>
            <a:r>
              <a:rPr lang="ru-RU" sz="2400" dirty="0">
                <a:latin typeface="Times New Roman" panose="02020603050405020304" pitchFamily="18" charset="0"/>
                <a:cs typeface="Times New Roman" panose="02020603050405020304" pitchFamily="18" charset="0"/>
              </a:rPr>
              <a:t>, дар </a:t>
            </a:r>
            <a:r>
              <a:rPr lang="ru-RU" sz="2400" dirty="0" err="1">
                <a:latin typeface="Times New Roman" panose="02020603050405020304" pitchFamily="18" charset="0"/>
                <a:cs typeface="Times New Roman" panose="02020603050405020304" pitchFamily="18" charset="0"/>
              </a:rPr>
              <a:t>маҷм</a:t>
            </a:r>
            <a:r>
              <a:rPr lang="tg-Cyrl-TJ" sz="2400" dirty="0">
                <a:latin typeface="Times New Roman" panose="02020603050405020304" pitchFamily="18" charset="0"/>
                <a:cs typeface="Times New Roman" panose="02020603050405020304" pitchFamily="18" charset="0"/>
              </a:rPr>
              <a:t>ўъ </a:t>
            </a:r>
            <a:r>
              <a:rPr lang="ru-RU" sz="2400" dirty="0" err="1">
                <a:latin typeface="Times New Roman" panose="02020603050405020304" pitchFamily="18" charset="0"/>
                <a:cs typeface="Times New Roman" panose="02020603050405020304" pitchFamily="18" charset="0"/>
              </a:rPr>
              <a:t>ҳаҷми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бозори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ширии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бандубастшуда</a:t>
            </a:r>
            <a:r>
              <a:rPr lang="ru-RU" sz="2400" dirty="0">
                <a:latin typeface="Times New Roman" panose="02020603050405020304" pitchFamily="18" charset="0"/>
                <a:cs typeface="Times New Roman" panose="02020603050405020304" pitchFamily="18" charset="0"/>
              </a:rPr>
              <a:t> ва </a:t>
            </a:r>
            <a:r>
              <a:rPr lang="ru-RU" sz="2400" dirty="0" err="1">
                <a:latin typeface="Times New Roman" panose="02020603050405020304" pitchFamily="18" charset="0"/>
                <a:cs typeface="Times New Roman" panose="02020603050405020304" pitchFamily="18" charset="0"/>
              </a:rPr>
              <a:t>воридот</a:t>
            </a:r>
            <a:r>
              <a:rPr lang="ru-RU" sz="2400" dirty="0">
                <a:latin typeface="Times New Roman" panose="02020603050405020304" pitchFamily="18" charset="0"/>
                <a:cs typeface="Times New Roman" panose="02020603050405020304" pitchFamily="18" charset="0"/>
              </a:rPr>
              <a:t> 21187,5 </a:t>
            </a:r>
            <a:r>
              <a:rPr lang="ru-RU" sz="2400" dirty="0" err="1">
                <a:latin typeface="Times New Roman" panose="02020603050405020304" pitchFamily="18" charset="0"/>
                <a:cs typeface="Times New Roman" panose="02020603050405020304" pitchFamily="18" charset="0"/>
              </a:rPr>
              <a:t>тоннро</a:t>
            </a:r>
            <a:r>
              <a:rPr lang="ru-RU" sz="2400" dirty="0">
                <a:latin typeface="Times New Roman" panose="02020603050405020304" pitchFamily="18" charset="0"/>
                <a:cs typeface="Times New Roman" panose="02020603050405020304" pitchFamily="18" charset="0"/>
              </a:rPr>
              <a:t> дар як </a:t>
            </a:r>
            <a:r>
              <a:rPr lang="ru-RU" sz="2400" dirty="0" err="1">
                <a:latin typeface="Times New Roman" panose="02020603050405020304" pitchFamily="18" charset="0"/>
                <a:cs typeface="Times New Roman" panose="02020603050405020304" pitchFamily="18" charset="0"/>
              </a:rPr>
              <a:t>сол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ташкил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ҳамагӣ</a:t>
            </a:r>
            <a:r>
              <a:rPr lang="ru-RU" sz="2400" dirty="0">
                <a:latin typeface="Times New Roman" panose="02020603050405020304" pitchFamily="18" charset="0"/>
                <a:cs typeface="Times New Roman" panose="02020603050405020304" pitchFamily="18" charset="0"/>
              </a:rPr>
              <a:t> 2,3% </a:t>
            </a:r>
            <a:r>
              <a:rPr lang="ru-RU" sz="2400" dirty="0" err="1">
                <a:latin typeface="Times New Roman" panose="02020603050405020304" pitchFamily="18" charset="0"/>
                <a:cs typeface="Times New Roman" panose="02020603050405020304" pitchFamily="18" charset="0"/>
              </a:rPr>
              <a:t>ҳаҷми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умумии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истеҳсолотро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ташкил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медиҳад</a:t>
            </a:r>
            <a:r>
              <a:rPr lang="ru-RU" sz="2400" dirty="0">
                <a:latin typeface="Times New Roman" panose="02020603050405020304" pitchFamily="18" charset="0"/>
                <a:cs typeface="Times New Roman" panose="02020603050405020304" pitchFamily="18" charset="0"/>
              </a:rPr>
              <a:t>.</a:t>
            </a:r>
          </a:p>
          <a:p>
            <a:pPr algn="just"/>
            <a:endParaRPr lang="ru-RU" sz="2400" dirty="0">
              <a:latin typeface="Times New Roman Tj" pitchFamily="18" charset="-52"/>
            </a:endParaRPr>
          </a:p>
        </p:txBody>
      </p:sp>
    </p:spTree>
    <p:extLst>
      <p:ext uri="{BB962C8B-B14F-4D97-AF65-F5344CB8AC3E}">
        <p14:creationId xmlns:p14="http://schemas.microsoft.com/office/powerpoint/2010/main" val="36325152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emplate>Paper</Template>
  <TotalTime>711</TotalTime>
  <Words>722</Words>
  <Application>Microsoft Office PowerPoint</Application>
  <PresentationFormat>Экран (4:3)</PresentationFormat>
  <Paragraphs>36</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Calibri</vt:lpstr>
      <vt:lpstr>Constantia</vt:lpstr>
      <vt:lpstr>Times New Roman</vt:lpstr>
      <vt:lpstr>Times New Roman Tj</vt:lpstr>
      <vt:lpstr>Wingdings 2</vt:lpstr>
      <vt:lpstr>Бумажная</vt:lpstr>
      <vt:lpstr>Академияи илмҳои кишоварзии Тоҷикистон Институти иқтисодиёти кишоварзи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Академияи илмњои кишоварзии Тољикистон Институти иќтисодиёти кишоварзї</dc:title>
  <dc:creator>Admin</dc:creator>
  <cp:lastModifiedBy>User</cp:lastModifiedBy>
  <cp:revision>24</cp:revision>
  <dcterms:created xsi:type="dcterms:W3CDTF">2006-01-01T02:27:43Z</dcterms:created>
  <dcterms:modified xsi:type="dcterms:W3CDTF">2018-12-03T18:44:38Z</dcterms:modified>
</cp:coreProperties>
</file>