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50367073681003E-2"/>
          <c:y val="0.12268525221437636"/>
          <c:w val="0.94348006770892767"/>
          <c:h val="0.62517138406623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Франция (фармацевтика и косметика, производство продуктов питания) </c:v>
                </c:pt>
                <c:pt idx="1">
                  <c:v>Италия (производство потребительских оваров и пищевое производство) </c:v>
                </c:pt>
                <c:pt idx="2">
                  <c:v>США (компьютерные технологии) </c:v>
                </c:pt>
                <c:pt idx="3">
                  <c:v>Индия (копьютерные технологии) </c:v>
                </c:pt>
                <c:pt idx="4">
                  <c:v>Великобритания (Биотехнологии и боиоресурсы)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</c:v>
                </c:pt>
                <c:pt idx="1">
                  <c:v>206</c:v>
                </c:pt>
                <c:pt idx="2">
                  <c:v>380</c:v>
                </c:pt>
                <c:pt idx="3">
                  <c:v>106</c:v>
                </c:pt>
                <c:pt idx="4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B-4EF7-AF27-697FE9A0F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Франция (фармацевтика и косметика, производство продуктов питания) </c:v>
                </c:pt>
                <c:pt idx="1">
                  <c:v>Италия (производство потребительских оваров и пищевое производство) </c:v>
                </c:pt>
                <c:pt idx="2">
                  <c:v>США (компьютерные технологии) </c:v>
                </c:pt>
                <c:pt idx="3">
                  <c:v>Индия (копьютерные технологии) </c:v>
                </c:pt>
                <c:pt idx="4">
                  <c:v>Великобритания (Биотехнологии и боиоресурсы)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6FB-4EF7-AF27-697FE9A0F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Франция (фармацевтика и косметика, производство продуктов питания) </c:v>
                </c:pt>
                <c:pt idx="1">
                  <c:v>Италия (производство потребительских оваров и пищевое производство) </c:v>
                </c:pt>
                <c:pt idx="2">
                  <c:v>США (компьютерные технологии) </c:v>
                </c:pt>
                <c:pt idx="3">
                  <c:v>Индия (копьютерные технологии) </c:v>
                </c:pt>
                <c:pt idx="4">
                  <c:v>Великобритания (Биотехнологии и боиоресурсы)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6FB-4EF7-AF27-697FE9A0F7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37330024"/>
        <c:axId val="837331992"/>
      </c:barChart>
      <c:catAx>
        <c:axId val="837330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7331992"/>
        <c:crosses val="autoZero"/>
        <c:auto val="1"/>
        <c:lblAlgn val="ctr"/>
        <c:lblOffset val="100"/>
        <c:noMultiLvlLbl val="0"/>
      </c:catAx>
      <c:valAx>
        <c:axId val="837331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733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ACE19-4229-448A-AEDF-FEC1A9A85C16}" type="doc">
      <dgm:prSet loTypeId="urn:microsoft.com/office/officeart/2011/layout/InterconnectedBlock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69728B5-4F8B-4C9C-A0CC-9983E119E063}">
      <dgm:prSet phldrT="[Text]" custT="1"/>
      <dgm:spPr/>
      <dgm:t>
        <a:bodyPr/>
        <a:lstStyle/>
        <a:p>
          <a: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1940-1950</a:t>
          </a:r>
          <a:endParaRPr lang="en-GB" sz="18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637E6-BFB4-4D72-9C75-7551CBC70B5E}" type="parTrans" cxnId="{1CC85C84-16C9-4214-9A04-8F653EABF6D7}">
      <dgm:prSet/>
      <dgm:spPr/>
      <dgm:t>
        <a:bodyPr/>
        <a:lstStyle/>
        <a:p>
          <a:endParaRPr lang="en-GB"/>
        </a:p>
      </dgm:t>
    </dgm:pt>
    <dgm:pt modelId="{345DA187-838F-4D7A-9D0B-7308AB484CD9}" type="sibTrans" cxnId="{1CC85C84-16C9-4214-9A04-8F653EABF6D7}">
      <dgm:prSet/>
      <dgm:spPr/>
      <dgm:t>
        <a:bodyPr/>
        <a:lstStyle/>
        <a:p>
          <a:endParaRPr lang="en-GB"/>
        </a:p>
      </dgm:t>
    </dgm:pt>
    <dgm:pt modelId="{37C3745C-50D5-4E0F-847B-F7F4E12F002A}">
      <dgm:prSet phldrT="[Text]"/>
      <dgm:spPr/>
      <dgm:t>
        <a:bodyPr/>
        <a:lstStyle/>
        <a:p>
          <a:pPr algn="l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Создание первых нац. Лабораторий в США Академгородков в СССР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179B7-4C22-43A9-945F-CAF43824B8A7}" type="parTrans" cxnId="{97C08CFC-3F1A-4BE4-9F0E-9DAFD4E95787}">
      <dgm:prSet/>
      <dgm:spPr/>
      <dgm:t>
        <a:bodyPr/>
        <a:lstStyle/>
        <a:p>
          <a:endParaRPr lang="en-GB"/>
        </a:p>
      </dgm:t>
    </dgm:pt>
    <dgm:pt modelId="{F89746A4-145F-4BA5-8604-6A700E8B248B}" type="sibTrans" cxnId="{97C08CFC-3F1A-4BE4-9F0E-9DAFD4E95787}">
      <dgm:prSet/>
      <dgm:spPr/>
      <dgm:t>
        <a:bodyPr/>
        <a:lstStyle/>
        <a:p>
          <a:endParaRPr lang="en-GB"/>
        </a:p>
      </dgm:t>
    </dgm:pt>
    <dgm:pt modelId="{9D58727A-6F23-49CA-83F1-F7AB2B5CDD4F}">
      <dgm:prSet phldrT="[Text]" custT="1"/>
      <dgm:spPr/>
      <dgm:t>
        <a:bodyPr/>
        <a:lstStyle/>
        <a:p>
          <a: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1970 гг.</a:t>
          </a:r>
          <a:endParaRPr lang="en-GB" sz="18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AD5B9-0FB9-46CA-89A7-31DEA2982206}" type="parTrans" cxnId="{50570495-C949-493D-996E-40595A08D950}">
      <dgm:prSet/>
      <dgm:spPr/>
      <dgm:t>
        <a:bodyPr/>
        <a:lstStyle/>
        <a:p>
          <a:endParaRPr lang="en-GB"/>
        </a:p>
      </dgm:t>
    </dgm:pt>
    <dgm:pt modelId="{7019F442-129C-47DF-96A8-025578B08C30}" type="sibTrans" cxnId="{50570495-C949-493D-996E-40595A08D950}">
      <dgm:prSet/>
      <dgm:spPr/>
      <dgm:t>
        <a:bodyPr/>
        <a:lstStyle/>
        <a:p>
          <a:endParaRPr lang="en-GB"/>
        </a:p>
      </dgm:t>
    </dgm:pt>
    <dgm:pt modelId="{8B257D4B-A016-4561-BE36-AE169582FF8C}">
      <dgm:prSet phldrT="[Text]" custT="1"/>
      <dgm:spPr/>
      <dgm:t>
        <a:bodyPr/>
        <a:lstStyle/>
        <a:p>
          <a: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Начало 90-х годов </a:t>
          </a:r>
          <a:endParaRPr lang="en-GB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E839743-B573-4716-9829-F5E814E03992}" type="parTrans" cxnId="{C82CA772-F183-4E91-9F1F-BCDBD3F9E8DE}">
      <dgm:prSet/>
      <dgm:spPr/>
      <dgm:t>
        <a:bodyPr/>
        <a:lstStyle/>
        <a:p>
          <a:endParaRPr lang="en-GB"/>
        </a:p>
      </dgm:t>
    </dgm:pt>
    <dgm:pt modelId="{29FE8873-9B57-4DB9-BB67-40D39B114FC5}" type="sibTrans" cxnId="{C82CA772-F183-4E91-9F1F-BCDBD3F9E8DE}">
      <dgm:prSet/>
      <dgm:spPr/>
      <dgm:t>
        <a:bodyPr/>
        <a:lstStyle/>
        <a:p>
          <a:endParaRPr lang="en-GB"/>
        </a:p>
      </dgm:t>
    </dgm:pt>
    <dgm:pt modelId="{E0EEB287-2FB0-405E-A553-0027BDD1B8A9}">
      <dgm:prSet phldrT="[Text]" custT="1"/>
      <dgm:spPr/>
      <dgm:t>
        <a:bodyPr/>
        <a:lstStyle/>
        <a:p>
          <a:pPr algn="l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Кластерные инициативы становятся ключевым элементом стратегии десятков стран мира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2BCFB-4D98-48E6-B2E5-C4C757FF747D}" type="parTrans" cxnId="{D1BC530A-2B70-428D-8FF8-7795A3C1E152}">
      <dgm:prSet/>
      <dgm:spPr/>
      <dgm:t>
        <a:bodyPr/>
        <a:lstStyle/>
        <a:p>
          <a:endParaRPr lang="en-GB"/>
        </a:p>
      </dgm:t>
    </dgm:pt>
    <dgm:pt modelId="{F913CF5F-912E-49D7-B22B-DF483889150F}" type="sibTrans" cxnId="{D1BC530A-2B70-428D-8FF8-7795A3C1E152}">
      <dgm:prSet/>
      <dgm:spPr/>
      <dgm:t>
        <a:bodyPr/>
        <a:lstStyle/>
        <a:p>
          <a:endParaRPr lang="en-GB"/>
        </a:p>
      </dgm:t>
    </dgm:pt>
    <dgm:pt modelId="{B86C3364-6DCC-4F7D-9F2E-0BD46B5583F3}">
      <dgm:prSet/>
      <dgm:spPr/>
      <dgm:t>
        <a:bodyPr/>
        <a:lstStyle/>
        <a:p>
          <a:pPr algn="l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Кремниевая долина (Калифорния), София-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Антиполис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(Франция)</a:t>
          </a:r>
          <a:endParaRPr lang="en-GB" dirty="0"/>
        </a:p>
      </dgm:t>
    </dgm:pt>
    <dgm:pt modelId="{73FF1780-DA7B-48C1-AB08-5035E5C5E6D6}" type="parTrans" cxnId="{CFCFA48F-ED73-4644-9A3A-2154031B06C0}">
      <dgm:prSet/>
      <dgm:spPr/>
      <dgm:t>
        <a:bodyPr/>
        <a:lstStyle/>
        <a:p>
          <a:endParaRPr lang="en-GB"/>
        </a:p>
      </dgm:t>
    </dgm:pt>
    <dgm:pt modelId="{EEA12CC4-1A60-4C70-85BD-92728FE676C9}" type="sibTrans" cxnId="{CFCFA48F-ED73-4644-9A3A-2154031B06C0}">
      <dgm:prSet/>
      <dgm:spPr/>
      <dgm:t>
        <a:bodyPr/>
        <a:lstStyle/>
        <a:p>
          <a:endParaRPr lang="en-GB"/>
        </a:p>
      </dgm:t>
    </dgm:pt>
    <dgm:pt modelId="{8FD5D0CF-F36B-4A25-A74D-7AD1EFBED9DA}">
      <dgm:prSet custT="1"/>
      <dgm:spPr/>
      <dgm:t>
        <a:bodyPr/>
        <a:lstStyle/>
        <a:p>
          <a: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Начало 2000-х годов  </a:t>
          </a:r>
          <a:endParaRPr lang="en-GB" sz="18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C039E-22CC-4628-85AF-976B99CA89AD}" type="parTrans" cxnId="{D0DFECF4-2DD1-48AC-8B22-E1030AB07529}">
      <dgm:prSet/>
      <dgm:spPr/>
      <dgm:t>
        <a:bodyPr/>
        <a:lstStyle/>
        <a:p>
          <a:endParaRPr lang="en-GB"/>
        </a:p>
      </dgm:t>
    </dgm:pt>
    <dgm:pt modelId="{1E1C1032-BB12-40A8-8732-17076C131071}" type="sibTrans" cxnId="{D0DFECF4-2DD1-48AC-8B22-E1030AB07529}">
      <dgm:prSet/>
      <dgm:spPr/>
      <dgm:t>
        <a:bodyPr/>
        <a:lstStyle/>
        <a:p>
          <a:endParaRPr lang="en-GB"/>
        </a:p>
      </dgm:t>
    </dgm:pt>
    <dgm:pt modelId="{C9399C8B-9B03-46DD-BED4-811E0B1DF86C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2010 год </a:t>
          </a:r>
          <a:endParaRPr lang="en-GB" sz="1800" kern="1200" dirty="0">
            <a:solidFill>
              <a:prstClr val="black">
                <a:lumMod val="85000"/>
                <a:lumOff val="1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4B8FA4-EE0D-4EB6-AFF5-3999CE8F228A}" type="parTrans" cxnId="{E1523F22-2052-40D8-991A-2F7EA7C13296}">
      <dgm:prSet/>
      <dgm:spPr/>
      <dgm:t>
        <a:bodyPr/>
        <a:lstStyle/>
        <a:p>
          <a:endParaRPr lang="en-GB"/>
        </a:p>
      </dgm:t>
    </dgm:pt>
    <dgm:pt modelId="{A996189F-0962-4EE9-90F7-20B815C16A2E}" type="sibTrans" cxnId="{E1523F22-2052-40D8-991A-2F7EA7C13296}">
      <dgm:prSet/>
      <dgm:spPr/>
      <dgm:t>
        <a:bodyPr/>
        <a:lstStyle/>
        <a:p>
          <a:endParaRPr lang="en-GB"/>
        </a:p>
      </dgm:t>
    </dgm:pt>
    <dgm:pt modelId="{5FADA11C-E56D-4B65-A3A3-EE4F4D864C14}">
      <dgm:prSet/>
      <dgm:spPr/>
      <dgm:t>
        <a:bodyPr/>
        <a:lstStyle/>
        <a:p>
          <a:pPr algn="l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Программы кластерного развития начинают работать в большинстве стран ЕС, а также в США, Канаде, Японии, Австралии, Бразилии, Индии и Южной Корее. Стартуют первые локальные европейские кластерные программы</a:t>
          </a:r>
          <a:endParaRPr lang="en-GB" dirty="0"/>
        </a:p>
      </dgm:t>
    </dgm:pt>
    <dgm:pt modelId="{8A0CAFB8-0721-4B1C-899C-480AD705AAF5}" type="parTrans" cxnId="{B6F619CC-7BA9-4A3F-AAAF-EAB8338F7890}">
      <dgm:prSet/>
      <dgm:spPr/>
      <dgm:t>
        <a:bodyPr/>
        <a:lstStyle/>
        <a:p>
          <a:endParaRPr lang="en-GB"/>
        </a:p>
      </dgm:t>
    </dgm:pt>
    <dgm:pt modelId="{C85D2865-03CF-42DD-A6B4-DD03FDA12875}" type="sibTrans" cxnId="{B6F619CC-7BA9-4A3F-AAAF-EAB8338F7890}">
      <dgm:prSet/>
      <dgm:spPr/>
      <dgm:t>
        <a:bodyPr/>
        <a:lstStyle/>
        <a:p>
          <a:endParaRPr lang="en-GB"/>
        </a:p>
      </dgm:t>
    </dgm:pt>
    <dgm:pt modelId="{3D1FAB2F-EDD5-40DC-8CAB-81B482AD08B5}">
      <dgm:prSet/>
      <dgm:spPr/>
      <dgm:t>
        <a:bodyPr/>
        <a:lstStyle/>
        <a:p>
          <a:pPr algn="ctr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  В США стартовала специальная федеральная программа, направленная на поддержку инновационных кластеров</a:t>
          </a:r>
          <a:endParaRPr lang="en-GB" dirty="0"/>
        </a:p>
      </dgm:t>
    </dgm:pt>
    <dgm:pt modelId="{34DB38B9-D57A-445B-95AD-8CAA07A1472C}" type="parTrans" cxnId="{5FDE1EB5-FEB5-4413-A292-756632F29636}">
      <dgm:prSet/>
      <dgm:spPr/>
      <dgm:t>
        <a:bodyPr/>
        <a:lstStyle/>
        <a:p>
          <a:endParaRPr lang="en-GB"/>
        </a:p>
      </dgm:t>
    </dgm:pt>
    <dgm:pt modelId="{4CB83C00-B358-406A-8AE7-0A2E36B83567}" type="sibTrans" cxnId="{5FDE1EB5-FEB5-4413-A292-756632F29636}">
      <dgm:prSet/>
      <dgm:spPr/>
      <dgm:t>
        <a:bodyPr/>
        <a:lstStyle/>
        <a:p>
          <a:endParaRPr lang="en-GB"/>
        </a:p>
      </dgm:t>
    </dgm:pt>
    <dgm:pt modelId="{6F411C1E-9FFB-496A-869A-7B16D75AC5E4}" type="pres">
      <dgm:prSet presAssocID="{520ACE19-4229-448A-AEDF-FEC1A9A85C1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78024FAF-C54E-414D-88D0-BC357A4CE83B}" type="pres">
      <dgm:prSet presAssocID="{C9399C8B-9B03-46DD-BED4-811E0B1DF86C}" presName="ChildAccent5" presStyleCnt="0"/>
      <dgm:spPr/>
    </dgm:pt>
    <dgm:pt modelId="{50B7DAFB-A5B1-4C6E-B19C-6ED7480E290D}" type="pres">
      <dgm:prSet presAssocID="{C9399C8B-9B03-46DD-BED4-811E0B1DF86C}" presName="ChildAccent" presStyleLbl="alignImgPlace1" presStyleIdx="0" presStyleCnt="5" custScaleX="116965" custScaleY="98078" custLinFactNeighborX="-9713" custLinFactNeighborY="-786"/>
      <dgm:spPr/>
    </dgm:pt>
    <dgm:pt modelId="{D4345DD8-971A-4BC1-948D-550D22AC1305}" type="pres">
      <dgm:prSet presAssocID="{C9399C8B-9B03-46DD-BED4-811E0B1DF86C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97CAB2-9CE5-43A4-9CA5-9B28BEA654B3}" type="pres">
      <dgm:prSet presAssocID="{C9399C8B-9B03-46DD-BED4-811E0B1DF86C}" presName="Parent5" presStyleLbl="node1" presStyleIdx="0" presStyleCnt="5" custScaleX="95708" custScaleY="94487" custLinFactNeighborX="-540" custLinFactNeighborY="-2553">
        <dgm:presLayoutVars>
          <dgm:chMax val="2"/>
          <dgm:chPref val="1"/>
          <dgm:bulletEnabled val="1"/>
        </dgm:presLayoutVars>
      </dgm:prSet>
      <dgm:spPr/>
    </dgm:pt>
    <dgm:pt modelId="{156F865B-5EE3-4526-9C10-36FE1EDBFFB1}" type="pres">
      <dgm:prSet presAssocID="{8FD5D0CF-F36B-4A25-A74D-7AD1EFBED9DA}" presName="ChildAccent4" presStyleCnt="0"/>
      <dgm:spPr/>
    </dgm:pt>
    <dgm:pt modelId="{010BD82B-1A43-4F7D-9DB6-A7F62589915F}" type="pres">
      <dgm:prSet presAssocID="{8FD5D0CF-F36B-4A25-A74D-7AD1EFBED9DA}" presName="ChildAccent" presStyleLbl="alignImgPlace1" presStyleIdx="1" presStyleCnt="5"/>
      <dgm:spPr/>
    </dgm:pt>
    <dgm:pt modelId="{9BF8210F-74EB-4690-930E-4617EB483E2F}" type="pres">
      <dgm:prSet presAssocID="{8FD5D0CF-F36B-4A25-A74D-7AD1EFBED9DA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915186-132C-44F0-BFB0-B83A371115A3}" type="pres">
      <dgm:prSet presAssocID="{8FD5D0CF-F36B-4A25-A74D-7AD1EFBED9DA}" presName="Parent4" presStyleLbl="node1" presStyleIdx="1" presStyleCnt="5" custLinFactNeighborY="-3085">
        <dgm:presLayoutVars>
          <dgm:chMax val="2"/>
          <dgm:chPref val="1"/>
          <dgm:bulletEnabled val="1"/>
        </dgm:presLayoutVars>
      </dgm:prSet>
      <dgm:spPr/>
    </dgm:pt>
    <dgm:pt modelId="{D585B786-6CBB-42C8-94CE-F03DBE96E6A0}" type="pres">
      <dgm:prSet presAssocID="{8B257D4B-A016-4561-BE36-AE169582FF8C}" presName="ChildAccent3" presStyleCnt="0"/>
      <dgm:spPr/>
    </dgm:pt>
    <dgm:pt modelId="{8D6837F4-3579-4150-928F-E3DD2FA2028F}" type="pres">
      <dgm:prSet presAssocID="{8B257D4B-A016-4561-BE36-AE169582FF8C}" presName="ChildAccent" presStyleLbl="alignImgPlace1" presStyleIdx="2" presStyleCnt="5"/>
      <dgm:spPr/>
    </dgm:pt>
    <dgm:pt modelId="{B2E46D53-EABC-40AE-B11D-B9EE7C59EBAD}" type="pres">
      <dgm:prSet presAssocID="{8B257D4B-A016-4561-BE36-AE169582FF8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B83B8E-6037-42E6-869A-EED0D624DCC6}" type="pres">
      <dgm:prSet presAssocID="{8B257D4B-A016-4561-BE36-AE169582FF8C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471F23ED-1464-4506-98CD-5315B8459B8F}" type="pres">
      <dgm:prSet presAssocID="{9D58727A-6F23-49CA-83F1-F7AB2B5CDD4F}" presName="ChildAccent2" presStyleCnt="0"/>
      <dgm:spPr/>
    </dgm:pt>
    <dgm:pt modelId="{176B2EDC-B0C6-4701-9C69-E3A1E35414CC}" type="pres">
      <dgm:prSet presAssocID="{9D58727A-6F23-49CA-83F1-F7AB2B5CDD4F}" presName="ChildAccent" presStyleLbl="alignImgPlace1" presStyleIdx="3" presStyleCnt="5"/>
      <dgm:spPr/>
    </dgm:pt>
    <dgm:pt modelId="{2F15C476-81CC-4B03-8B24-F3104F300F39}" type="pres">
      <dgm:prSet presAssocID="{9D58727A-6F23-49CA-83F1-F7AB2B5CDD4F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0DE297-04E7-4169-A79B-47F5F3A88151}" type="pres">
      <dgm:prSet presAssocID="{9D58727A-6F23-49CA-83F1-F7AB2B5CDD4F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3881C424-F426-4707-9226-0ECBBF00CFE0}" type="pres">
      <dgm:prSet presAssocID="{B69728B5-4F8B-4C9C-A0CC-9983E119E063}" presName="ChildAccent1" presStyleCnt="0"/>
      <dgm:spPr/>
    </dgm:pt>
    <dgm:pt modelId="{875DC353-7320-4F2E-A02B-F6C98AA59CD9}" type="pres">
      <dgm:prSet presAssocID="{B69728B5-4F8B-4C9C-A0CC-9983E119E063}" presName="ChildAccent" presStyleLbl="alignImgPlace1" presStyleIdx="4" presStyleCnt="5"/>
      <dgm:spPr/>
    </dgm:pt>
    <dgm:pt modelId="{54B7DC17-9EA4-4161-AA14-165E8855304C}" type="pres">
      <dgm:prSet presAssocID="{B69728B5-4F8B-4C9C-A0CC-9983E119E06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92D1FC-604F-44E2-8B00-F1D396121191}" type="pres">
      <dgm:prSet presAssocID="{B69728B5-4F8B-4C9C-A0CC-9983E119E063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A7445105-A9B5-4F57-A229-4CA13D269E59}" type="presOf" srcId="{37C3745C-50D5-4E0F-847B-F7F4E12F002A}" destId="{875DC353-7320-4F2E-A02B-F6C98AA59CD9}" srcOrd="0" destOrd="0" presId="urn:microsoft.com/office/officeart/2011/layout/InterconnectedBlockProcess"/>
    <dgm:cxn modelId="{64589705-4241-4404-AB99-9F1FF2F2B411}" type="presOf" srcId="{520ACE19-4229-448A-AEDF-FEC1A9A85C16}" destId="{6F411C1E-9FFB-496A-869A-7B16D75AC5E4}" srcOrd="0" destOrd="0" presId="urn:microsoft.com/office/officeart/2011/layout/InterconnectedBlockProcess"/>
    <dgm:cxn modelId="{C636470A-F0E9-4B6B-A7A0-5513E2972BCC}" type="presOf" srcId="{5FADA11C-E56D-4B65-A3A3-EE4F4D864C14}" destId="{9BF8210F-74EB-4690-930E-4617EB483E2F}" srcOrd="1" destOrd="0" presId="urn:microsoft.com/office/officeart/2011/layout/InterconnectedBlockProcess"/>
    <dgm:cxn modelId="{D1BC530A-2B70-428D-8FF8-7795A3C1E152}" srcId="{8B257D4B-A016-4561-BE36-AE169582FF8C}" destId="{E0EEB287-2FB0-405E-A553-0027BDD1B8A9}" srcOrd="0" destOrd="0" parTransId="{4072BCFB-4D98-48E6-B2E5-C4C757FF747D}" sibTransId="{F913CF5F-912E-49D7-B22B-DF483889150F}"/>
    <dgm:cxn modelId="{26028C1C-2C58-42D8-A3DE-5C655A7E10D1}" type="presOf" srcId="{E0EEB287-2FB0-405E-A553-0027BDD1B8A9}" destId="{B2E46D53-EABC-40AE-B11D-B9EE7C59EBAD}" srcOrd="1" destOrd="0" presId="urn:microsoft.com/office/officeart/2011/layout/InterconnectedBlockProcess"/>
    <dgm:cxn modelId="{B5A5451E-B7DD-402F-9915-5B9A1B025876}" type="presOf" srcId="{8FD5D0CF-F36B-4A25-A74D-7AD1EFBED9DA}" destId="{38915186-132C-44F0-BFB0-B83A371115A3}" srcOrd="0" destOrd="0" presId="urn:microsoft.com/office/officeart/2011/layout/InterconnectedBlockProcess"/>
    <dgm:cxn modelId="{E1523F22-2052-40D8-991A-2F7EA7C13296}" srcId="{520ACE19-4229-448A-AEDF-FEC1A9A85C16}" destId="{C9399C8B-9B03-46DD-BED4-811E0B1DF86C}" srcOrd="4" destOrd="0" parTransId="{A74B8FA4-EE0D-4EB6-AFF5-3999CE8F228A}" sibTransId="{A996189F-0962-4EE9-90F7-20B815C16A2E}"/>
    <dgm:cxn modelId="{E557C42E-8274-46F1-A2F5-D610097320E2}" type="presOf" srcId="{B69728B5-4F8B-4C9C-A0CC-9983E119E063}" destId="{BA92D1FC-604F-44E2-8B00-F1D396121191}" srcOrd="0" destOrd="0" presId="urn:microsoft.com/office/officeart/2011/layout/InterconnectedBlockProcess"/>
    <dgm:cxn modelId="{51DCFB6B-8447-465D-A493-0BB9D0F6F088}" type="presOf" srcId="{E0EEB287-2FB0-405E-A553-0027BDD1B8A9}" destId="{8D6837F4-3579-4150-928F-E3DD2FA2028F}" srcOrd="0" destOrd="0" presId="urn:microsoft.com/office/officeart/2011/layout/InterconnectedBlockProcess"/>
    <dgm:cxn modelId="{C82CA772-F183-4E91-9F1F-BCDBD3F9E8DE}" srcId="{520ACE19-4229-448A-AEDF-FEC1A9A85C16}" destId="{8B257D4B-A016-4561-BE36-AE169582FF8C}" srcOrd="2" destOrd="0" parTransId="{CE839743-B573-4716-9829-F5E814E03992}" sibTransId="{29FE8873-9B57-4DB9-BB67-40D39B114FC5}"/>
    <dgm:cxn modelId="{4926C373-005F-4AFF-A961-AAAD1058E050}" type="presOf" srcId="{B86C3364-6DCC-4F7D-9F2E-0BD46B5583F3}" destId="{176B2EDC-B0C6-4701-9C69-E3A1E35414CC}" srcOrd="0" destOrd="0" presId="urn:microsoft.com/office/officeart/2011/layout/InterconnectedBlockProcess"/>
    <dgm:cxn modelId="{83CD935A-B683-4DBC-A423-F299D9C824FE}" type="presOf" srcId="{C9399C8B-9B03-46DD-BED4-811E0B1DF86C}" destId="{7497CAB2-9CE5-43A4-9CA5-9B28BEA654B3}" srcOrd="0" destOrd="0" presId="urn:microsoft.com/office/officeart/2011/layout/InterconnectedBlockProcess"/>
    <dgm:cxn modelId="{1CC85C84-16C9-4214-9A04-8F653EABF6D7}" srcId="{520ACE19-4229-448A-AEDF-FEC1A9A85C16}" destId="{B69728B5-4F8B-4C9C-A0CC-9983E119E063}" srcOrd="0" destOrd="0" parTransId="{A84637E6-BFB4-4D72-9C75-7551CBC70B5E}" sibTransId="{345DA187-838F-4D7A-9D0B-7308AB484CD9}"/>
    <dgm:cxn modelId="{CFCFA48F-ED73-4644-9A3A-2154031B06C0}" srcId="{9D58727A-6F23-49CA-83F1-F7AB2B5CDD4F}" destId="{B86C3364-6DCC-4F7D-9F2E-0BD46B5583F3}" srcOrd="0" destOrd="0" parTransId="{73FF1780-DA7B-48C1-AB08-5035E5C5E6D6}" sibTransId="{EEA12CC4-1A60-4C70-85BD-92728FE676C9}"/>
    <dgm:cxn modelId="{67880C93-F4B5-4EAC-9D0F-C9CDE79D186E}" type="presOf" srcId="{3D1FAB2F-EDD5-40DC-8CAB-81B482AD08B5}" destId="{50B7DAFB-A5B1-4C6E-B19C-6ED7480E290D}" srcOrd="0" destOrd="0" presId="urn:microsoft.com/office/officeart/2011/layout/InterconnectedBlockProcess"/>
    <dgm:cxn modelId="{50570495-C949-493D-996E-40595A08D950}" srcId="{520ACE19-4229-448A-AEDF-FEC1A9A85C16}" destId="{9D58727A-6F23-49CA-83F1-F7AB2B5CDD4F}" srcOrd="1" destOrd="0" parTransId="{EF9AD5B9-0FB9-46CA-89A7-31DEA2982206}" sibTransId="{7019F442-129C-47DF-96A8-025578B08C30}"/>
    <dgm:cxn modelId="{61EB40A4-550B-48E5-A92F-388C0BDB5FFA}" type="presOf" srcId="{9D58727A-6F23-49CA-83F1-F7AB2B5CDD4F}" destId="{DD0DE297-04E7-4169-A79B-47F5F3A88151}" srcOrd="0" destOrd="0" presId="urn:microsoft.com/office/officeart/2011/layout/InterconnectedBlockProcess"/>
    <dgm:cxn modelId="{5FDE1EB5-FEB5-4413-A292-756632F29636}" srcId="{C9399C8B-9B03-46DD-BED4-811E0B1DF86C}" destId="{3D1FAB2F-EDD5-40DC-8CAB-81B482AD08B5}" srcOrd="0" destOrd="0" parTransId="{34DB38B9-D57A-445B-95AD-8CAA07A1472C}" sibTransId="{4CB83C00-B358-406A-8AE7-0A2E36B83567}"/>
    <dgm:cxn modelId="{B6F619CC-7BA9-4A3F-AAAF-EAB8338F7890}" srcId="{8FD5D0CF-F36B-4A25-A74D-7AD1EFBED9DA}" destId="{5FADA11C-E56D-4B65-A3A3-EE4F4D864C14}" srcOrd="0" destOrd="0" parTransId="{8A0CAFB8-0721-4B1C-899C-480AD705AAF5}" sibTransId="{C85D2865-03CF-42DD-A6B4-DD03FDA12875}"/>
    <dgm:cxn modelId="{17499DD4-94F8-4216-9C8E-1D047E59F54A}" type="presOf" srcId="{B86C3364-6DCC-4F7D-9F2E-0BD46B5583F3}" destId="{2F15C476-81CC-4B03-8B24-F3104F300F39}" srcOrd="1" destOrd="0" presId="urn:microsoft.com/office/officeart/2011/layout/InterconnectedBlockProcess"/>
    <dgm:cxn modelId="{FCB474D8-8733-4988-93BA-38028F8D07C7}" type="presOf" srcId="{8B257D4B-A016-4561-BE36-AE169582FF8C}" destId="{C8B83B8E-6037-42E6-869A-EED0D624DCC6}" srcOrd="0" destOrd="0" presId="urn:microsoft.com/office/officeart/2011/layout/InterconnectedBlockProcess"/>
    <dgm:cxn modelId="{F03E16E8-CE35-4372-B6DC-2E8180B54398}" type="presOf" srcId="{37C3745C-50D5-4E0F-847B-F7F4E12F002A}" destId="{54B7DC17-9EA4-4161-AA14-165E8855304C}" srcOrd="1" destOrd="0" presId="urn:microsoft.com/office/officeart/2011/layout/InterconnectedBlockProcess"/>
    <dgm:cxn modelId="{FF7E83F4-CFF0-4230-9B07-73F0C391C55B}" type="presOf" srcId="{3D1FAB2F-EDD5-40DC-8CAB-81B482AD08B5}" destId="{D4345DD8-971A-4BC1-948D-550D22AC1305}" srcOrd="1" destOrd="0" presId="urn:microsoft.com/office/officeart/2011/layout/InterconnectedBlockProcess"/>
    <dgm:cxn modelId="{D0DFECF4-2DD1-48AC-8B22-E1030AB07529}" srcId="{520ACE19-4229-448A-AEDF-FEC1A9A85C16}" destId="{8FD5D0CF-F36B-4A25-A74D-7AD1EFBED9DA}" srcOrd="3" destOrd="0" parTransId="{34BC039E-22CC-4628-85AF-976B99CA89AD}" sibTransId="{1E1C1032-BB12-40A8-8732-17076C131071}"/>
    <dgm:cxn modelId="{97C08CFC-3F1A-4BE4-9F0E-9DAFD4E95787}" srcId="{B69728B5-4F8B-4C9C-A0CC-9983E119E063}" destId="{37C3745C-50D5-4E0F-847B-F7F4E12F002A}" srcOrd="0" destOrd="0" parTransId="{3AB179B7-4C22-43A9-945F-CAF43824B8A7}" sibTransId="{F89746A4-145F-4BA5-8604-6A700E8B248B}"/>
    <dgm:cxn modelId="{E27471FD-2360-45DF-A7EF-3B12E48A296F}" type="presOf" srcId="{5FADA11C-E56D-4B65-A3A3-EE4F4D864C14}" destId="{010BD82B-1A43-4F7D-9DB6-A7F62589915F}" srcOrd="0" destOrd="0" presId="urn:microsoft.com/office/officeart/2011/layout/InterconnectedBlockProcess"/>
    <dgm:cxn modelId="{78878B11-BDE5-4541-8719-EAEC96F2DC4B}" type="presParOf" srcId="{6F411C1E-9FFB-496A-869A-7B16D75AC5E4}" destId="{78024FAF-C54E-414D-88D0-BC357A4CE83B}" srcOrd="0" destOrd="0" presId="urn:microsoft.com/office/officeart/2011/layout/InterconnectedBlockProcess"/>
    <dgm:cxn modelId="{63FC16BB-7C66-45DB-BC9E-66324696B6D7}" type="presParOf" srcId="{78024FAF-C54E-414D-88D0-BC357A4CE83B}" destId="{50B7DAFB-A5B1-4C6E-B19C-6ED7480E290D}" srcOrd="0" destOrd="0" presId="urn:microsoft.com/office/officeart/2011/layout/InterconnectedBlockProcess"/>
    <dgm:cxn modelId="{44318FAD-CE30-4518-A2CD-56C05B9B5C0F}" type="presParOf" srcId="{6F411C1E-9FFB-496A-869A-7B16D75AC5E4}" destId="{D4345DD8-971A-4BC1-948D-550D22AC1305}" srcOrd="1" destOrd="0" presId="urn:microsoft.com/office/officeart/2011/layout/InterconnectedBlockProcess"/>
    <dgm:cxn modelId="{45C36D39-F24E-4000-862E-39677CC5281A}" type="presParOf" srcId="{6F411C1E-9FFB-496A-869A-7B16D75AC5E4}" destId="{7497CAB2-9CE5-43A4-9CA5-9B28BEA654B3}" srcOrd="2" destOrd="0" presId="urn:microsoft.com/office/officeart/2011/layout/InterconnectedBlockProcess"/>
    <dgm:cxn modelId="{C5522D2B-0A09-4EE7-8A25-2575CFBD70EA}" type="presParOf" srcId="{6F411C1E-9FFB-496A-869A-7B16D75AC5E4}" destId="{156F865B-5EE3-4526-9C10-36FE1EDBFFB1}" srcOrd="3" destOrd="0" presId="urn:microsoft.com/office/officeart/2011/layout/InterconnectedBlockProcess"/>
    <dgm:cxn modelId="{9DF96DEA-09C6-49CB-A1CB-23B4038A5CC9}" type="presParOf" srcId="{156F865B-5EE3-4526-9C10-36FE1EDBFFB1}" destId="{010BD82B-1A43-4F7D-9DB6-A7F62589915F}" srcOrd="0" destOrd="0" presId="urn:microsoft.com/office/officeart/2011/layout/InterconnectedBlockProcess"/>
    <dgm:cxn modelId="{9C0535ED-0523-460C-9A14-5FB607F94C7B}" type="presParOf" srcId="{6F411C1E-9FFB-496A-869A-7B16D75AC5E4}" destId="{9BF8210F-74EB-4690-930E-4617EB483E2F}" srcOrd="4" destOrd="0" presId="urn:microsoft.com/office/officeart/2011/layout/InterconnectedBlockProcess"/>
    <dgm:cxn modelId="{57B49660-D14E-40C8-A7CF-22FB13915757}" type="presParOf" srcId="{6F411C1E-9FFB-496A-869A-7B16D75AC5E4}" destId="{38915186-132C-44F0-BFB0-B83A371115A3}" srcOrd="5" destOrd="0" presId="urn:microsoft.com/office/officeart/2011/layout/InterconnectedBlockProcess"/>
    <dgm:cxn modelId="{8B584A82-CA6D-4865-B037-F6FF96C3DF19}" type="presParOf" srcId="{6F411C1E-9FFB-496A-869A-7B16D75AC5E4}" destId="{D585B786-6CBB-42C8-94CE-F03DBE96E6A0}" srcOrd="6" destOrd="0" presId="urn:microsoft.com/office/officeart/2011/layout/InterconnectedBlockProcess"/>
    <dgm:cxn modelId="{9F66A482-EDE3-4541-9389-9820BF2161ED}" type="presParOf" srcId="{D585B786-6CBB-42C8-94CE-F03DBE96E6A0}" destId="{8D6837F4-3579-4150-928F-E3DD2FA2028F}" srcOrd="0" destOrd="0" presId="urn:microsoft.com/office/officeart/2011/layout/InterconnectedBlockProcess"/>
    <dgm:cxn modelId="{1D2744EC-706A-42EA-863B-2EAFEAA949CA}" type="presParOf" srcId="{6F411C1E-9FFB-496A-869A-7B16D75AC5E4}" destId="{B2E46D53-EABC-40AE-B11D-B9EE7C59EBAD}" srcOrd="7" destOrd="0" presId="urn:microsoft.com/office/officeart/2011/layout/InterconnectedBlockProcess"/>
    <dgm:cxn modelId="{A6BF483C-CE69-474C-BCF7-C931A6CCC79B}" type="presParOf" srcId="{6F411C1E-9FFB-496A-869A-7B16D75AC5E4}" destId="{C8B83B8E-6037-42E6-869A-EED0D624DCC6}" srcOrd="8" destOrd="0" presId="urn:microsoft.com/office/officeart/2011/layout/InterconnectedBlockProcess"/>
    <dgm:cxn modelId="{8AA08D5D-4669-4A1F-94DD-845EF163F66E}" type="presParOf" srcId="{6F411C1E-9FFB-496A-869A-7B16D75AC5E4}" destId="{471F23ED-1464-4506-98CD-5315B8459B8F}" srcOrd="9" destOrd="0" presId="urn:microsoft.com/office/officeart/2011/layout/InterconnectedBlockProcess"/>
    <dgm:cxn modelId="{B7F7656B-3AB5-4542-B30C-2EFCF976EB1C}" type="presParOf" srcId="{471F23ED-1464-4506-98CD-5315B8459B8F}" destId="{176B2EDC-B0C6-4701-9C69-E3A1E35414CC}" srcOrd="0" destOrd="0" presId="urn:microsoft.com/office/officeart/2011/layout/InterconnectedBlockProcess"/>
    <dgm:cxn modelId="{24434B1B-2D88-4932-ACA8-4021313C1F17}" type="presParOf" srcId="{6F411C1E-9FFB-496A-869A-7B16D75AC5E4}" destId="{2F15C476-81CC-4B03-8B24-F3104F300F39}" srcOrd="10" destOrd="0" presId="urn:microsoft.com/office/officeart/2011/layout/InterconnectedBlockProcess"/>
    <dgm:cxn modelId="{CB54715D-6A7A-439C-A64C-8CDC174761EF}" type="presParOf" srcId="{6F411C1E-9FFB-496A-869A-7B16D75AC5E4}" destId="{DD0DE297-04E7-4169-A79B-47F5F3A88151}" srcOrd="11" destOrd="0" presId="urn:microsoft.com/office/officeart/2011/layout/InterconnectedBlockProcess"/>
    <dgm:cxn modelId="{9E45759B-6BC1-4645-AE7B-CD6DE0740C27}" type="presParOf" srcId="{6F411C1E-9FFB-496A-869A-7B16D75AC5E4}" destId="{3881C424-F426-4707-9226-0ECBBF00CFE0}" srcOrd="12" destOrd="0" presId="urn:microsoft.com/office/officeart/2011/layout/InterconnectedBlockProcess"/>
    <dgm:cxn modelId="{449F147F-9CCE-46BE-A211-650062311ED0}" type="presParOf" srcId="{3881C424-F426-4707-9226-0ECBBF00CFE0}" destId="{875DC353-7320-4F2E-A02B-F6C98AA59CD9}" srcOrd="0" destOrd="0" presId="urn:microsoft.com/office/officeart/2011/layout/InterconnectedBlockProcess"/>
    <dgm:cxn modelId="{65638307-8BD7-4B16-83AA-CC1837D87158}" type="presParOf" srcId="{6F411C1E-9FFB-496A-869A-7B16D75AC5E4}" destId="{54B7DC17-9EA4-4161-AA14-165E8855304C}" srcOrd="13" destOrd="0" presId="urn:microsoft.com/office/officeart/2011/layout/InterconnectedBlockProcess"/>
    <dgm:cxn modelId="{EF9B9457-D753-4796-92A8-A3E60E03B525}" type="presParOf" srcId="{6F411C1E-9FFB-496A-869A-7B16D75AC5E4}" destId="{BA92D1FC-604F-44E2-8B00-F1D396121191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7DAFB-A5B1-4C6E-B19C-6ED7480E290D}">
      <dsp:nvSpPr>
        <dsp:cNvPr id="0" name=""/>
        <dsp:cNvSpPr/>
      </dsp:nvSpPr>
      <dsp:spPr>
        <a:xfrm>
          <a:off x="7642749" y="1026422"/>
          <a:ext cx="1867630" cy="3977310"/>
        </a:xfrm>
        <a:prstGeom prst="wedgeRectCallout">
          <a:avLst>
            <a:gd name="adj1" fmla="val 0"/>
            <a:gd name="adj2" fmla="val 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  В США стартовала специальная федеральная программа, направленная на поддержку инновационных кластеров</a:t>
          </a:r>
          <a:endParaRPr lang="en-GB" sz="1300" kern="1200" dirty="0"/>
        </a:p>
      </dsp:txBody>
      <dsp:txXfrm>
        <a:off x="7879820" y="1026422"/>
        <a:ext cx="1630559" cy="3977310"/>
      </dsp:txXfrm>
    </dsp:sp>
    <dsp:sp modelId="{7497CAB2-9CE5-43A4-9CA5-9B28BEA654B3}">
      <dsp:nvSpPr>
        <dsp:cNvPr id="0" name=""/>
        <dsp:cNvSpPr/>
      </dsp:nvSpPr>
      <dsp:spPr>
        <a:xfrm>
          <a:off x="7958928" y="7575"/>
          <a:ext cx="1528210" cy="9579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2010 год </a:t>
          </a:r>
          <a:endParaRPr lang="en-GB" sz="1800" kern="1200" dirty="0">
            <a:solidFill>
              <a:prstClr val="black">
                <a:lumMod val="85000"/>
                <a:lumOff val="1500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958928" y="7575"/>
        <a:ext cx="1528210" cy="957921"/>
      </dsp:txXfrm>
    </dsp:sp>
    <dsp:sp modelId="{010BD82B-1A43-4F7D-9DB6-A7F62589915F}">
      <dsp:nvSpPr>
        <dsp:cNvPr id="0" name=""/>
        <dsp:cNvSpPr/>
      </dsp:nvSpPr>
      <dsp:spPr>
        <a:xfrm>
          <a:off x="6340532" y="1019325"/>
          <a:ext cx="1596742" cy="3801799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5">
                <a:tint val="50000"/>
                <a:hueOff val="-1671256"/>
                <a:satOff val="-6331"/>
                <a:lumOff val="2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1671256"/>
                <a:satOff val="-6331"/>
                <a:lumOff val="2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1671256"/>
                <a:satOff val="-6331"/>
                <a:lumOff val="2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Программы кластерного развития начинают работать в большинстве стран ЕС, а также в США, Канаде, Японии, Австралии, Бразилии, Индии и Южной Корее. Стартуют первые локальные европейские кластерные программы</a:t>
          </a:r>
          <a:endParaRPr lang="en-GB" sz="1300" kern="1200" dirty="0"/>
        </a:p>
      </dsp:txBody>
      <dsp:txXfrm>
        <a:off x="6543217" y="1019325"/>
        <a:ext cx="1394057" cy="3801799"/>
      </dsp:txXfrm>
    </dsp:sp>
    <dsp:sp modelId="{38915186-132C-44F0-BFB0-B83A371115A3}">
      <dsp:nvSpPr>
        <dsp:cNvPr id="0" name=""/>
        <dsp:cNvSpPr/>
      </dsp:nvSpPr>
      <dsp:spPr>
        <a:xfrm>
          <a:off x="6340532" y="104872"/>
          <a:ext cx="1596742" cy="887086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Начало 2000-х годов  </a:t>
          </a:r>
          <a:endParaRPr lang="en-GB" sz="18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0532" y="104872"/>
        <a:ext cx="1596742" cy="887086"/>
      </dsp:txXfrm>
    </dsp:sp>
    <dsp:sp modelId="{8D6837F4-3579-4150-928F-E3DD2FA2028F}">
      <dsp:nvSpPr>
        <dsp:cNvPr id="0" name=""/>
        <dsp:cNvSpPr/>
      </dsp:nvSpPr>
      <dsp:spPr>
        <a:xfrm>
          <a:off x="4743789" y="1019325"/>
          <a:ext cx="1596742" cy="3548346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5">
                <a:tint val="50000"/>
                <a:hueOff val="-3342512"/>
                <a:satOff val="-12663"/>
                <a:lumOff val="4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3342512"/>
                <a:satOff val="-12663"/>
                <a:lumOff val="4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3342512"/>
                <a:satOff val="-12663"/>
                <a:lumOff val="4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Кластерные инициативы становятся ключевым элементом стратегии десятков стран мира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6474" y="1019325"/>
        <a:ext cx="1394057" cy="3548346"/>
      </dsp:txXfrm>
    </dsp:sp>
    <dsp:sp modelId="{C8B83B8E-6037-42E6-869A-EED0D624DCC6}">
      <dsp:nvSpPr>
        <dsp:cNvPr id="0" name=""/>
        <dsp:cNvSpPr/>
      </dsp:nvSpPr>
      <dsp:spPr>
        <a:xfrm>
          <a:off x="4743789" y="263021"/>
          <a:ext cx="1596742" cy="760359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Начало 90-х годов </a:t>
          </a:r>
          <a:endParaRPr lang="en-GB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743789" y="263021"/>
        <a:ext cx="1596742" cy="760359"/>
      </dsp:txXfrm>
    </dsp:sp>
    <dsp:sp modelId="{176B2EDC-B0C6-4701-9C69-E3A1E35414CC}">
      <dsp:nvSpPr>
        <dsp:cNvPr id="0" name=""/>
        <dsp:cNvSpPr/>
      </dsp:nvSpPr>
      <dsp:spPr>
        <a:xfrm>
          <a:off x="3147047" y="1019325"/>
          <a:ext cx="1596742" cy="3294892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5">
                <a:tint val="50000"/>
                <a:hueOff val="-5013768"/>
                <a:satOff val="-18994"/>
                <a:lumOff val="63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5013768"/>
                <a:satOff val="-18994"/>
                <a:lumOff val="63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5013768"/>
                <a:satOff val="-18994"/>
                <a:lumOff val="63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Кремниевая долина (Калифорния), София-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Антиполис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(Франция)</a:t>
          </a:r>
          <a:endParaRPr lang="en-GB" sz="1300" kern="1200" dirty="0"/>
        </a:p>
      </dsp:txBody>
      <dsp:txXfrm>
        <a:off x="3349731" y="1019325"/>
        <a:ext cx="1394057" cy="3294892"/>
      </dsp:txXfrm>
    </dsp:sp>
    <dsp:sp modelId="{DD0DE297-04E7-4169-A79B-47F5F3A88151}">
      <dsp:nvSpPr>
        <dsp:cNvPr id="0" name=""/>
        <dsp:cNvSpPr/>
      </dsp:nvSpPr>
      <dsp:spPr>
        <a:xfrm>
          <a:off x="3147047" y="385692"/>
          <a:ext cx="1596742" cy="633633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1970 гг.</a:t>
          </a:r>
          <a:endParaRPr lang="en-GB" sz="18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7047" y="385692"/>
        <a:ext cx="1596742" cy="633633"/>
      </dsp:txXfrm>
    </dsp:sp>
    <dsp:sp modelId="{875DC353-7320-4F2E-A02B-F6C98AA59CD9}">
      <dsp:nvSpPr>
        <dsp:cNvPr id="0" name=""/>
        <dsp:cNvSpPr/>
      </dsp:nvSpPr>
      <dsp:spPr>
        <a:xfrm>
          <a:off x="1550304" y="1019325"/>
          <a:ext cx="1596742" cy="3041439"/>
        </a:xfrm>
        <a:prstGeom prst="wedgeRectCallout">
          <a:avLst>
            <a:gd name="adj1" fmla="val 62500"/>
            <a:gd name="adj2" fmla="val 20830"/>
          </a:avLst>
        </a:prstGeom>
        <a:gradFill rotWithShape="0">
          <a:gsLst>
            <a:gs pos="0">
              <a:schemeClr val="accent5">
                <a:tint val="50000"/>
                <a:hueOff val="-6685025"/>
                <a:satOff val="-25325"/>
                <a:lumOff val="8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6685025"/>
                <a:satOff val="-25325"/>
                <a:lumOff val="8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6685025"/>
                <a:satOff val="-25325"/>
                <a:lumOff val="8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Создание первых нац. Лабораторий в США Академгородков в СССР </a:t>
          </a:r>
          <a:endParaRPr lang="en-GB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2989" y="1019325"/>
        <a:ext cx="1394057" cy="3041439"/>
      </dsp:txXfrm>
    </dsp:sp>
    <dsp:sp modelId="{BA92D1FC-604F-44E2-8B00-F1D396121191}">
      <dsp:nvSpPr>
        <dsp:cNvPr id="0" name=""/>
        <dsp:cNvSpPr/>
      </dsp:nvSpPr>
      <dsp:spPr>
        <a:xfrm>
          <a:off x="1550304" y="512419"/>
          <a:ext cx="1596742" cy="50690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1940-1950</a:t>
          </a:r>
          <a:endParaRPr lang="en-GB" sz="1800" kern="120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0304" y="512419"/>
        <a:ext cx="1596742" cy="50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7841-2D33-4507-BFAC-F3B237C27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DF5F2-C71F-4865-8107-ADD9AF6DF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52C28-06DC-4706-9AEA-9347CFDD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F9FB-3BC0-4D97-9857-0710E895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19F77-1C61-4B61-9643-BEA2AA94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0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E365-A52F-4E8C-80CA-A84F7184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7BEA4-B202-454F-87D4-17569375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34D4-10D7-483D-9E95-7AF679A8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79B5C-3174-4CA3-8BE0-393F0286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5374E-5CFC-40F3-A11A-CBA4315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BA48A-ADAB-4FC7-A879-9DE1513CF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156CF-2DE3-44C9-88F6-CDA26E682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FCDA-98E4-4B6B-95BF-EAD8BCF9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AADD-6E85-44BF-BF63-E090CA96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C19F-E06F-4290-8C21-834AF84E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2554-609F-4E21-81DE-49466988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4204-55DC-41FB-B250-45E6C3258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C83B-3DD6-44AE-B87F-009F1FFE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FB8CF-0C9E-42AD-9F20-253AE4B0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A21A-F006-4187-B538-F965E98E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59CA-68D6-4895-A781-BFF708BB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9229B-A9B0-4021-B210-2EECDECD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32C4-359A-43D6-B338-4BE6910D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DDA9D-AB34-4006-9C66-D4B02FFA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B147-C887-4B62-87B7-4CEFD15E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7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1095-C42D-47D0-94A6-629ECEBD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7FF35-7A8D-4F3A-BF94-89DD8C7D9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B3A9F-4F40-41A4-9091-5F9C0B7C4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EEDBB-4D0A-4934-8281-EAC5DD15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F9334-713D-4F1B-B41B-03DE35C4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840DC-6912-4EAA-B455-6B28AF01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5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5EDE-8D7D-40D6-84CD-6D67648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D7F8-2200-40E4-BD00-FC4032CF3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02F97-9B37-4C5C-BDF2-B0F362E1A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3CC90-9616-49E1-B030-501EC859C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BC39-9705-4BDA-9189-0225FAC0D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1D6A61-E39B-4654-A7DB-EEDC33E4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A5056-6F69-47CA-A4A0-0D2EAED5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2386D-1BAC-45E0-A292-2B8414F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7E0E-5B48-46E1-B701-1817E8CF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AA1FF-5F52-4F19-8542-CC4E2C56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C2D89-E6F7-463A-96F4-689FE9BC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1E7BF-0E83-4E50-9BD9-E2C851E7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DE6FD-EB63-4EC3-884A-6E8AEAAB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54E31-7CAE-46C6-BFEA-08C42083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5F21F-680C-45F3-91AF-44A4FEF3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4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5C7B-30F0-437F-AF0B-6CFC2376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32F97-EC31-4A1D-A18D-0216F2A1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72D34-0985-49FA-9CFC-CF5A8B18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BA64F-4EDD-4F07-BA22-E7BA93A7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117A1-155E-40CF-A9E6-38182C7B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E7533-DF43-4128-B6B3-844942A1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F67A-1580-41D3-ADDD-5166CE1F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F0D2A-1BFD-4F3F-BC2E-3EFAC7351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D867-3CB7-4DCC-8902-26C830E6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B648C-6D8C-48C5-8D4B-74D21250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6F569-5E48-475A-9A49-CED77305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CE378-FC01-4E1C-BC7B-87FDEB77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1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2A7EC-6D62-43A2-931D-094223B1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0A80-8A2B-42BC-BC4E-851F4CB8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38E5-C458-47B3-BEF0-0A8CC6D49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D1E0-B1C7-46F8-B935-C5DD975EBF0B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33CCA-E1CF-43CF-B14C-D55D6CDC1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C270-8885-4D3B-B510-ECE577787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5DEC-A141-4ACB-B6AA-55AE7FA5A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8A088-8407-42CB-A701-D1F9B24C0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22" y="803707"/>
            <a:ext cx="4498441" cy="3000544"/>
          </a:xfrm>
        </p:spPr>
        <p:txBody>
          <a:bodyPr anchor="b">
            <a:normAutofit/>
          </a:bodyPr>
          <a:lstStyle/>
          <a:p>
            <a:pPr algn="r"/>
            <a:r>
              <a:rPr lang="ru-RU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кластерного развития стран СНГ </a:t>
            </a:r>
            <a:br>
              <a:rPr lang="en-GB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5A3E7-7405-4552-870D-797E01F28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80" y="4019316"/>
            <a:ext cx="4525611" cy="2277947"/>
          </a:xfrm>
        </p:spPr>
        <p:txBody>
          <a:bodyPr anchor="t">
            <a:normAutofit/>
          </a:bodyPr>
          <a:lstStyle/>
          <a:p>
            <a:pPr algn="r"/>
            <a:r>
              <a:rPr lang="tg-Cyrl-TJ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декабря 2018 года</a:t>
            </a:r>
          </a:p>
          <a:p>
            <a:pPr algn="r"/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Душанбе, Таджикистан</a:t>
            </a:r>
          </a:p>
          <a:p>
            <a:pPr algn="r"/>
            <a:endParaRPr lang="ru-RU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Кислякова Л.П.</a:t>
            </a:r>
          </a:p>
          <a:p>
            <a:pPr algn="r"/>
            <a:r>
              <a:rPr 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Профессиональных Консультантов Таджикистана   </a:t>
            </a:r>
            <a:endParaRPr lang="en-GB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1797EC3-89D8-4AE8-9911-D7068ED3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029" y="1096673"/>
            <a:ext cx="5645891" cy="46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0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5819-93BA-45B2-9FF0-ECA87553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16" y="181155"/>
            <a:ext cx="7185624" cy="123357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Проблемы, которые возможно решить при кластерном подходе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D5BC-8510-44BC-93A3-0C71FB90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636145"/>
            <a:ext cx="6935638" cy="5040700"/>
          </a:xfrm>
        </p:spPr>
        <p:txBody>
          <a:bodyPr>
            <a:normAutofit fontScale="4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Не налаженный механизм взаимодействия Производителей и Заготовителей плодоовощной продукции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Низкая договорная дисциплина мелких сельхозпроизводителей, выражающаяся в несвоевременном, некачественном, неполном выполнении или вовсе невыполнении заключенных контрактов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Нехватка финансовых средств для внедрения современных интенсивных технологий и расширения мощностей хранения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Неудовлетворительная обеспеченность производителей сельскохозяйственной продукции семенами, рассадой и саженцами высокоурожайных сортов и требуемого качества, востребованных на рынках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системы подготовки кадров, не отвечающей реальным потребностям Производителей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Не развитость логистической и транспортной инфраструктуры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углубленных научных исследований по актуальным вопросам агротехнологий различных культур и их внедрению в практику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взаимодействия между научными институтами и производителями сельскохозяйственной продукции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четкое разграничение полномочий между вовлечёнными институтами и координация 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FDB2A-8D43-4CD1-8A88-E586803CB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63" y="996082"/>
            <a:ext cx="3586302" cy="4865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172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F191-76E8-441F-A8A7-9430577F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151" y="2763043"/>
            <a:ext cx="6454743" cy="1696814"/>
          </a:xfrm>
        </p:spPr>
        <p:txBody>
          <a:bodyPr/>
          <a:lstStyle/>
          <a:p>
            <a:r>
              <a:rPr lang="tg-Cyrl-TJ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0966C-6A3C-48B6-811C-4067E441A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165" y="2555577"/>
            <a:ext cx="2273601" cy="20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7422-49C9-4937-A08D-2BD5436E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Мировой опыт создания кластеров 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616560-1FE0-4DAB-A374-529949FDB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931818"/>
              </p:ext>
            </p:extLst>
          </p:nvPr>
        </p:nvGraphicFramePr>
        <p:xfrm>
          <a:off x="-905772" y="1630843"/>
          <a:ext cx="11215776" cy="506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246C46A-BF75-46AC-865E-341CE15B2412}"/>
              </a:ext>
            </a:extLst>
          </p:cNvPr>
          <p:cNvSpPr/>
          <p:nvPr/>
        </p:nvSpPr>
        <p:spPr>
          <a:xfrm>
            <a:off x="9023230" y="2915438"/>
            <a:ext cx="2770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60% экономик ведущих стран мира используют элементы кластеризации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CE14-4145-44B2-8F7C-97A42F6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0" y="332776"/>
            <a:ext cx="11665070" cy="10292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 ТОП  стран по количеству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успешно работающих кластеров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E2DD16-5344-4277-81FE-EC08FD61C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50087"/>
              </p:ext>
            </p:extLst>
          </p:nvPr>
        </p:nvGraphicFramePr>
        <p:xfrm>
          <a:off x="752475" y="1640157"/>
          <a:ext cx="10820400" cy="478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08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EA90A-6B0D-4C22-AADC-E516E7AF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528791"/>
            <a:ext cx="6689614" cy="92111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Российский опыт кластеризации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8D32-3522-4F66-B282-76959174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552756"/>
            <a:ext cx="6823494" cy="4528868"/>
          </a:xfrm>
        </p:spPr>
        <p:txBody>
          <a:bodyPr>
            <a:normAutofit lnSpcReduction="10000"/>
          </a:bodyPr>
          <a:lstStyle/>
          <a:p>
            <a:pPr marL="396875" indent="-336550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законодательном уровне регулируется  федеральными, региональными  муниципальными программами и стратегиями  социально-экономического развития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инновационного развития РФ до 2020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Концепция долгосрочного социально-экономического развития РФ до 2020 г.,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36550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по различным оценкам создано до 400 кластеров и 29 центров кластерного развития</a:t>
            </a:r>
          </a:p>
          <a:p>
            <a:pPr marL="396875" indent="-336550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Направления: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Кластер фармацевтики, биотехнологий и биомедицины (г. Обнинск), Центральный федеральный округ, Калужская область,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Кластер «Физтех XXI» (г. Долгопрудный, г. Химки),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Биотехнологический инновационный территориальный кластер ядерно-физических и нано-технологий в г. Дубна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территориальный кластер ракетного двигателестроения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Технополис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"Новый Звездный", Приволжский территориальный округ, Пермский край.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0FB48-9334-4909-91BA-83736710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566085"/>
            <a:ext cx="4042409" cy="1767648"/>
          </a:xfrm>
          <a:prstGeom prst="rect">
            <a:avLst/>
          </a:prstGeom>
        </p:spPr>
      </p:pic>
      <p:pic>
        <p:nvPicPr>
          <p:cNvPr id="5" name="Picture 4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7AC0D4BA-7647-4ADF-87F1-632DA9925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25127" b="-4"/>
          <a:stretch/>
        </p:blipFill>
        <p:spPr>
          <a:xfrm>
            <a:off x="8153538" y="2828925"/>
            <a:ext cx="3394435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32067-FE5D-4133-9BCF-6DEB6561B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10435"/>
          <a:stretch/>
        </p:blipFill>
        <p:spPr>
          <a:xfrm>
            <a:off x="6559532" y="130466"/>
            <a:ext cx="5785583" cy="363352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D9564-F1CC-4C97-AAB9-0F902032D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2" r="-1" b="-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AA157-D5C5-4376-88C0-926C4140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88" y="427509"/>
            <a:ext cx="6263640" cy="92580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в Кыргызстане </a:t>
            </a:r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62C3-060B-4BC1-9973-14E22B10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44" y="1710744"/>
            <a:ext cx="6355873" cy="4566139"/>
          </a:xfrm>
        </p:spPr>
        <p:txBody>
          <a:bodyPr anchor="ctr">
            <a:normAutofit fontScale="92500"/>
          </a:bodyPr>
          <a:lstStyle/>
          <a:p>
            <a:pPr marL="396875" indent="-396875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стратегия устойчивого развития Киргизии на период 2013-2017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Республики от 1 декабря 2015 года № 810 «О пилотном проекте «Горнолыжный кластер» в Иссык-Кульской области»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Разрабатывается проект Закона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Республики "О кластерах"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кластера «Кукуруза Кыргызстана»  инициатива кыргызско-казахстанской компании «Вита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агросервис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E883B-7131-473E-B3E8-FD86AF5C8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5913"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4312A-60EE-48D3-8916-6F15812E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6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AA157-D5C5-4376-88C0-926C4140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72" y="568586"/>
            <a:ext cx="6100627" cy="9065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в Узбекистане</a:t>
            </a:r>
            <a:endParaRPr lang="en-GB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62C3-060B-4BC1-9973-14E22B10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0" y="1643434"/>
            <a:ext cx="6543675" cy="4944365"/>
          </a:xfrm>
        </p:spPr>
        <p:txBody>
          <a:bodyPr anchor="ctr">
            <a:normAutofit/>
          </a:bodyPr>
          <a:lstStyle/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Создано 45 плодоовощных кластеров, которые обеспечивают полный цикл выращивания, переработки и экспорта продукции.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2019 году количество плодоовощных кластеров в Узбекистане планируется довести до 100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хлопковой отрасли действует 15 кластеров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BF4899D-1B36-477D-9E03-AFC25A39D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AA157-D5C5-4376-88C0-926C4140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5" y="417151"/>
            <a:ext cx="6204984" cy="97349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Кластеры в Казахстане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62C3-060B-4BC1-9973-14E22B10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384905"/>
            <a:ext cx="6573329" cy="4586371"/>
          </a:xfrm>
        </p:spPr>
        <p:txBody>
          <a:bodyPr>
            <a:normAutofit lnSpcReduction="10000"/>
          </a:bodyPr>
          <a:lstStyle/>
          <a:p>
            <a:pPr marL="396875" indent="-396875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создания  кластеров (постановление  Правительства РК от 25 июня 2005 года)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«Металлургия»,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«Транспортная логистика»,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«Легкая промышленность»,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«Строительные материалы»,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«Пищевая промышленность»,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«Туризм»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«Нефтегазовое машиностроение» </a:t>
            </a:r>
          </a:p>
          <a:p>
            <a:pPr marL="396875" lvl="1" indent="-396875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Второй этап кластеризации — государственная программа индустриально-инновационного развития ( 6 кластеров господдержки): </a:t>
            </a:r>
          </a:p>
          <a:p>
            <a:pPr lvl="1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кластер  - добыча и переработка нефти и газа,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Территориальные кластеры  - производство продуктов питания, строительные материалы, машиностроение и легкая промышленность  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ИКТ и инновации  - Территория  будущего (медицина,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принтинг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 энергосберегающие технологии) 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F3B2E-0865-46F0-909D-593CA462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0" r="19803" b="-3"/>
          <a:stretch/>
        </p:blipFill>
        <p:spPr>
          <a:xfrm>
            <a:off x="7829551" y="306908"/>
            <a:ext cx="4042409" cy="356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EAC70-8808-4FB2-BD54-DB6B3F1ED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4" r="30672" b="-5"/>
          <a:stretch/>
        </p:blipFill>
        <p:spPr>
          <a:xfrm>
            <a:off x="7829552" y="4033935"/>
            <a:ext cx="1940770" cy="2216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9A2EE-FC48-4A4B-A3EE-63DFE666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12420" b="-2"/>
          <a:stretch/>
        </p:blipFill>
        <p:spPr>
          <a:xfrm>
            <a:off x="9931188" y="4033935"/>
            <a:ext cx="1940772" cy="22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2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4A47B-7F6C-4A62-B963-EDB6BCCA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21" b="11721"/>
          <a:stretch/>
        </p:blipFill>
        <p:spPr>
          <a:xfrm>
            <a:off x="1578634" y="263675"/>
            <a:ext cx="8786163" cy="3363221"/>
          </a:xfrm>
          <a:prstGeom prst="rect">
            <a:avLst/>
          </a:prstGeom>
        </p:spPr>
      </p:pic>
      <p:pic>
        <p:nvPicPr>
          <p:cNvPr id="37" name="Picture 3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Oval 3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A6483-3FF4-44B3-8971-F7CFDF59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0" y="4252237"/>
            <a:ext cx="3951751" cy="17141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Кластерное развитие в ЕАЭС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D0B8-37DC-4CBD-8646-106AE556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11" y="3890572"/>
            <a:ext cx="7675487" cy="28984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 основные направления экономического развития ЕАЭС до 2030 г.: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барьеров во взаимной торговле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формирования современных трансграничных производственных кластеров, </a:t>
            </a:r>
          </a:p>
        </p:txBody>
      </p:sp>
    </p:spTree>
    <p:extLst>
      <p:ext uri="{BB962C8B-B14F-4D97-AF65-F5344CB8AC3E}">
        <p14:creationId xmlns:p14="http://schemas.microsoft.com/office/powerpoint/2010/main" val="110101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6483-3FF4-44B3-8971-F7CFDF59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29" y="335885"/>
            <a:ext cx="9740762" cy="104434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кластерного развития в Таджикистане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D0B8-37DC-4CBD-8646-106AE556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76375"/>
            <a:ext cx="8723852" cy="4966120"/>
          </a:xfrm>
        </p:spPr>
        <p:txBody>
          <a:bodyPr anchor="ctr"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 содействия экспорту и импортозамещению в Республике Таджикистан на 2016-2020 годы: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программу формирования ключевых экспортных кластеров, включая центров кластерного развития, и механизма реализации;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обеспечить рост импортозамещающего и экспортного производства за счет мер по содействию потенциальным экспортерам и инвесторам, развитию кооперации, цепочек добавленной стоимости и кластеризации.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96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72D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19358-E39A-4870-A4AB-8C9A0C184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4282" r="10598" b="1"/>
          <a:stretch/>
        </p:blipFill>
        <p:spPr>
          <a:xfrm>
            <a:off x="8980535" y="2425662"/>
            <a:ext cx="2009901" cy="200667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7275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636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Практика кластерного развития стран СНГ  </vt:lpstr>
      <vt:lpstr>Мировой опыт создания кластеров  </vt:lpstr>
      <vt:lpstr>5 ТОП  стран по количеству  успешно работающих кластеров</vt:lpstr>
      <vt:lpstr>Российский опыт кластеризации </vt:lpstr>
      <vt:lpstr>Кластеры в Кыргызстане </vt:lpstr>
      <vt:lpstr>Кластеры в Узбекистане</vt:lpstr>
      <vt:lpstr>Кластеры в Казахстане</vt:lpstr>
      <vt:lpstr>Кластерное развитие в ЕАЭС</vt:lpstr>
      <vt:lpstr>Предпосылки кластерного развития в Таджикистане </vt:lpstr>
      <vt:lpstr>Проблемы, которые возможно решить при кластерном подходе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кластерного развития стран СНГ</dc:title>
  <dc:creator>Khushvakhtova, Nozigul GIZ TJ</dc:creator>
  <cp:lastModifiedBy>Khushvakhtova, Nozigul GIZ TJ</cp:lastModifiedBy>
  <cp:revision>18</cp:revision>
  <dcterms:created xsi:type="dcterms:W3CDTF">2018-12-03T07:48:27Z</dcterms:created>
  <dcterms:modified xsi:type="dcterms:W3CDTF">2018-12-03T10:40:00Z</dcterms:modified>
</cp:coreProperties>
</file>